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0" autoAdjust="0"/>
    <p:restoredTop sz="95268" autoAdjust="0"/>
  </p:normalViewPr>
  <p:slideViewPr>
    <p:cSldViewPr showGuides="1">
      <p:cViewPr varScale="1">
        <p:scale>
          <a:sx n="76" d="100"/>
          <a:sy n="76" d="100"/>
        </p:scale>
        <p:origin x="62" y="3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67165754"/>
              </p:ext>
            </p:extLst>
          </p:nvPr>
        </p:nvGraphicFramePr>
        <p:xfrm>
          <a:off x="416496" y="3429000"/>
          <a:ext cx="4320480" cy="3006697"/>
        </p:xfrm>
        <a:graphic>
          <a:graphicData uri="http://schemas.openxmlformats.org/drawingml/2006/table">
            <a:tbl>
              <a:tblPr/>
              <a:tblGrid>
                <a:gridCol w="4320480">
                  <a:extLst>
                    <a:ext uri="{9D8B030D-6E8A-4147-A177-3AD203B41FA5}">
                      <a16:colId xmlns:a16="http://schemas.microsoft.com/office/drawing/2014/main" val="20000"/>
                    </a:ext>
                  </a:extLst>
                </a:gridCol>
              </a:tblGrid>
              <a:tr h="300669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65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a:t>
                      </a:r>
                      <a:r>
                        <a:rPr lang="ru-KZ" altLang="zh-CN" sz="1200" b="1" i="1" baseline="0"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a:solidFill>
                            <a:srgbClr val="002060"/>
                          </a:solidFill>
                          <a:latin typeface="Times New Roman" panose="02020603050405020304" pitchFamily="18" charset="0"/>
                          <a:cs typeface="Times New Roman" panose="02020603050405020304" pitchFamily="18" charset="0"/>
                        </a:rPr>
                        <a:t>06 наурыз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6814" y="3369324"/>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2025 жылғы 06 наурыз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371572899"/>
              </p:ext>
            </p:extLst>
          </p:nvPr>
        </p:nvGraphicFramePr>
        <p:xfrm>
          <a:off x="5068207" y="3770596"/>
          <a:ext cx="4639701" cy="2573802"/>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30006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4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4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67028">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4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4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179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0.358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788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0.158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12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0.058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0.012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0.925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599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0.008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7" y="160201"/>
            <a:ext cx="4726961" cy="1785104"/>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07</a:t>
            </a:r>
            <a:r>
              <a:rPr lang="ru-RU" sz="1100" b="1" kern="1400" dirty="0">
                <a:latin typeface="Times New Roman" panose="02020603050405020304" pitchFamily="18" charset="0"/>
                <a:cs typeface="Times New Roman" panose="02020603050405020304" pitchFamily="18" charset="0"/>
              </a:rPr>
              <a:t> </a:t>
            </a:r>
            <a:r>
              <a:rPr lang="ru-RU" sz="1100" b="1" kern="1400" dirty="0" err="1">
                <a:latin typeface="Times New Roman" panose="02020603050405020304" pitchFamily="18" charset="0"/>
                <a:cs typeface="Times New Roman" panose="02020603050405020304" pitchFamily="18" charset="0"/>
              </a:rPr>
              <a:t>наурызға</a:t>
            </a:r>
            <a:r>
              <a:rPr lang="ru-RU" sz="1100" b="1" kern="1400" dirty="0">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2025 ж. </a:t>
            </a:r>
          </a:p>
          <a:p>
            <a:pPr lvl="0" algn="ctr"/>
            <a:r>
              <a:rPr lang="ru-RU" sz="1100" b="1" dirty="0">
                <a:latin typeface="Times New Roman" panose="02020603050405020304" pitchFamily="18" charset="0"/>
                <a:cs typeface="Times New Roman" panose="02020603050405020304" pitchFamily="18" charset="0"/>
              </a:rPr>
              <a:t>06 наурыз с. 20-ден 07 наурыз с. 20-ға дейін </a:t>
            </a:r>
            <a:r>
              <a:rPr lang="kk-KZ" sz="11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cs typeface="Times New Roman" panose="02020603050405020304" pitchFamily="18" charset="0"/>
              </a:rPr>
              <a:t>    Бұлтты,</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түнде</a:t>
            </a:r>
            <a:r>
              <a:rPr lang="kk-KZ" sz="1100" dirty="0">
                <a:latin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жауын-шашын</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жаңбыр, қар</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r>
              <a:rPr lang="kk-KZ" sz="1100" dirty="0">
                <a:latin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күндіз аздаған жауын-шашын</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жаңбыр, қар</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Жаяу</a:t>
            </a:r>
            <a:r>
              <a:rPr lang="kk-KZ" sz="1100" dirty="0">
                <a:latin typeface="Times New Roman" panose="02020603050405020304" pitchFamily="18" charset="0"/>
                <a:cs typeface="Times New Roman" panose="02020603050405020304" pitchFamily="18" charset="0"/>
              </a:rPr>
              <a:t> бұрқасын, көктайғақ. Оңтүстік-батыстан жел соғады</a:t>
            </a:r>
            <a:r>
              <a:rPr lang="ru-RU" sz="1100" kern="1400" dirty="0">
                <a:solidFill>
                  <a:srgbClr val="000000"/>
                </a:solidFill>
                <a:latin typeface="Times New Roman" panose="02020603050405020304" pitchFamily="18" charset="0"/>
                <a:cs typeface="Times New Roman" panose="02020603050405020304" pitchFamily="18" charset="0"/>
              </a:rPr>
              <a:t>, күші</a:t>
            </a:r>
            <a:r>
              <a:rPr lang="ru-KZ" sz="1100" kern="1400" dirty="0">
                <a:solidFill>
                  <a:srgbClr val="000000"/>
                </a:solidFill>
                <a:latin typeface="Times New Roman" panose="02020603050405020304" pitchFamily="18" charset="0"/>
                <a:cs typeface="Times New Roman" panose="02020603050405020304" pitchFamily="18" charset="0"/>
              </a:rPr>
              <a:t> </a:t>
            </a:r>
            <a:r>
              <a:rPr lang="ru-RU" sz="1100" kern="1400" dirty="0">
                <a:solidFill>
                  <a:srgbClr val="000000"/>
                </a:solidFill>
                <a:latin typeface="Times New Roman" panose="02020603050405020304" pitchFamily="18" charset="0"/>
                <a:cs typeface="Times New Roman" panose="02020603050405020304" pitchFamily="18" charset="0"/>
              </a:rPr>
              <a:t>9-14,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түнде</a:t>
            </a:r>
            <a:r>
              <a:rPr lang="ru-RU" sz="1100" kern="1400" dirty="0">
                <a:solidFill>
                  <a:srgbClr val="000000"/>
                </a:solidFill>
                <a:latin typeface="Times New Roman" panose="02020603050405020304" pitchFamily="18" charset="0"/>
                <a:cs typeface="Times New Roman" panose="02020603050405020304" pitchFamily="18" charset="0"/>
              </a:rPr>
              <a:t> екпіні 15-20 </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м/с. Ауа температурасы</a:t>
            </a:r>
            <a:r>
              <a:rPr lang="ru-RU" sz="1100"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түнде 3-5,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күндіз 0-2 аяз. </a:t>
            </a:r>
          </a:p>
          <a:p>
            <a:pPr algn="ctr"/>
            <a:r>
              <a:rPr lang="ru-RU" sz="1100" b="1" kern="1400" dirty="0">
                <a:latin typeface="Times New Roman" panose="02020603050405020304" pitchFamily="18" charset="0"/>
                <a:cs typeface="Times New Roman" panose="02020603050405020304" pitchFamily="18" charset="0"/>
              </a:rPr>
              <a:t>08 </a:t>
            </a:r>
            <a:r>
              <a:rPr lang="ru-RU" sz="1100" b="1" kern="1400" dirty="0" err="1">
                <a:latin typeface="Times New Roman" panose="02020603050405020304" pitchFamily="18" charset="0"/>
                <a:cs typeface="Times New Roman" panose="02020603050405020304" pitchFamily="18" charset="0"/>
              </a:rPr>
              <a:t>наурызға</a:t>
            </a:r>
            <a:r>
              <a:rPr lang="ru-RU" sz="1100" b="1" kern="1400" dirty="0">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2025 ж. </a:t>
            </a:r>
          </a:p>
          <a:p>
            <a:pPr algn="ctr"/>
            <a:r>
              <a:rPr lang="ru-RU" sz="1100" b="1" kern="1400" dirty="0">
                <a:latin typeface="Times New Roman" panose="02020603050405020304" pitchFamily="18" charset="0"/>
                <a:cs typeface="Times New Roman" panose="02020603050405020304" pitchFamily="18" charset="0"/>
              </a:rPr>
              <a:t>07 наурыз </a:t>
            </a:r>
            <a:r>
              <a:rPr lang="ru-RU" sz="1100" b="1" dirty="0">
                <a:latin typeface="Times New Roman" panose="02020603050405020304" pitchFamily="18" charset="0"/>
                <a:cs typeface="Times New Roman" panose="02020603050405020304" pitchFamily="18" charset="0"/>
              </a:rPr>
              <a:t>с. 20-ден 08 </a:t>
            </a:r>
            <a:r>
              <a:rPr lang="ru-RU" sz="1100" b="1" kern="1400" dirty="0">
                <a:latin typeface="Times New Roman" panose="02020603050405020304" pitchFamily="18" charset="0"/>
                <a:cs typeface="Times New Roman" panose="02020603050405020304" pitchFamily="18" charset="0"/>
              </a:rPr>
              <a:t>наурыз</a:t>
            </a:r>
            <a:r>
              <a:rPr lang="ru-RU" sz="1100" b="1" dirty="0">
                <a:latin typeface="Times New Roman" panose="02020603050405020304" pitchFamily="18" charset="0"/>
                <a:cs typeface="Times New Roman" panose="02020603050405020304" pitchFamily="18" charset="0"/>
              </a:rPr>
              <a:t> с. 08-ға дейін </a:t>
            </a:r>
          </a:p>
          <a:p>
            <a:pPr algn="just"/>
            <a:r>
              <a:rPr lang="kk-KZ" sz="1100" dirty="0">
                <a:latin typeface="Times New Roman" panose="02020603050405020304" pitchFamily="18" charset="0"/>
                <a:cs typeface="Times New Roman" panose="02020603050405020304" pitchFamily="18" charset="0"/>
              </a:rPr>
              <a:t>    Көшпелі бұлтты, жауын-шашынсыз. Оңтүстіктен жел соғады</a:t>
            </a:r>
            <a:r>
              <a:rPr lang="ru-RU" sz="1100" kern="1400" dirty="0">
                <a:solidFill>
                  <a:srgbClr val="000000"/>
                </a:solidFill>
                <a:latin typeface="Times New Roman" panose="02020603050405020304" pitchFamily="18" charset="0"/>
                <a:cs typeface="Times New Roman" panose="02020603050405020304" pitchFamily="18" charset="0"/>
              </a:rPr>
              <a:t>, күші</a:t>
            </a:r>
            <a:r>
              <a:rPr lang="ru-KZ" sz="1100" kern="1400" dirty="0">
                <a:solidFill>
                  <a:srgbClr val="000000"/>
                </a:solidFill>
                <a:latin typeface="Times New Roman" panose="02020603050405020304" pitchFamily="18" charset="0"/>
                <a:cs typeface="Times New Roman" panose="02020603050405020304" pitchFamily="18" charset="0"/>
              </a:rPr>
              <a:t> </a:t>
            </a:r>
            <a:r>
              <a:rPr lang="ru-RU" sz="1100" kern="1400" dirty="0">
                <a:solidFill>
                  <a:srgbClr val="000000"/>
                </a:solidFill>
                <a:latin typeface="Times New Roman" panose="02020603050405020304" pitchFamily="18" charset="0"/>
                <a:cs typeface="Times New Roman" panose="02020603050405020304" pitchFamily="18" charset="0"/>
              </a:rPr>
              <a:t>5-10</a:t>
            </a:r>
            <a:r>
              <a:rPr lang="kk-KZ" sz="1100" kern="1400" dirty="0">
                <a:solidFill>
                  <a:srgbClr val="000000"/>
                </a:solidFill>
                <a:latin typeface="Times New Roman" panose="02020603050405020304" pitchFamily="18" charset="0"/>
                <a:cs typeface="Times New Roman" panose="02020603050405020304" pitchFamily="18" charset="0"/>
              </a:rPr>
              <a:t> </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м/с. Ауа температурасы</a:t>
            </a:r>
            <a:r>
              <a:rPr lang="ru-RU" sz="1100"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8-10</a:t>
            </a:r>
            <a:r>
              <a:rPr lang="ru-RU" sz="1100" kern="1400" dirty="0">
                <a:latin typeface="Times New Roman" panose="02020603050405020304" pitchFamily="18" charset="0"/>
                <a:ea typeface="Times New Roman" panose="02020603050405020304" pitchFamily="18" charset="0"/>
                <a:cs typeface="Times New Roman" panose="02020603050405020304" pitchFamily="18" charset="0"/>
              </a:rPr>
              <a:t> аяз</a:t>
            </a:r>
            <a:r>
              <a:rPr lang="kk-KZ" sz="1100" dirty="0">
                <a:latin typeface="Times New Roman" panose="02020603050405020304" pitchFamily="18" charset="0"/>
                <a:cs typeface="Times New Roman" panose="02020603050405020304" pitchFamily="18" charset="0"/>
              </a:rPr>
              <a:t>.</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079999" y="1902570"/>
            <a:ext cx="4607419" cy="769441"/>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07 </a:t>
            </a:r>
            <a:r>
              <a:rPr lang="ru-RU" sz="1100" dirty="0" err="1">
                <a:solidFill>
                  <a:schemeClr val="tx1"/>
                </a:solidFill>
                <a:latin typeface="Times New Roman" panose="02020603050405020304" pitchFamily="18" charset="0"/>
                <a:cs typeface="Times New Roman" panose="02020603050405020304" pitchFamily="18" charset="0"/>
              </a:rPr>
              <a:t>наурызда</a:t>
            </a:r>
            <a:r>
              <a:rPr lang="ru-RU" sz="1100" dirty="0">
                <a:solidFill>
                  <a:schemeClr val="tx1"/>
                </a:solidFill>
                <a:latin typeface="Times New Roman" panose="02020603050405020304" pitchFamily="18" charset="0"/>
                <a:cs typeface="Times New Roman" panose="02020603050405020304" pitchFamily="18" charset="0"/>
              </a:rPr>
              <a:t>, түнде 08 </a:t>
            </a:r>
            <a:r>
              <a:rPr lang="ru-RU" sz="1100" dirty="0" err="1">
                <a:solidFill>
                  <a:schemeClr val="tx1"/>
                </a:solidFill>
                <a:latin typeface="Times New Roman" panose="02020603050405020304" pitchFamily="18" charset="0"/>
                <a:cs typeface="Times New Roman" panose="02020603050405020304" pitchFamily="18" charset="0"/>
              </a:rPr>
              <a:t>наурызда</a:t>
            </a:r>
            <a:r>
              <a:rPr lang="ru-RU" sz="1100" dirty="0">
                <a:solidFill>
                  <a:prstClr val="black"/>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a:t>
            </a:r>
            <a:r>
              <a:rPr lang="kk-KZ" sz="1100" b="1" dirty="0">
                <a:solidFill>
                  <a:srgbClr val="000000"/>
                </a:solidFill>
                <a:latin typeface="Times New Roman" panose="02020603050405020304" pitchFamily="18" charset="0"/>
              </a:rPr>
              <a:t>сейілуіне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p>
        </p:txBody>
      </p:sp>
      <p:sp>
        <p:nvSpPr>
          <p:cNvPr id="21" name="TextBox 13">
            <a:extLst>
              <a:ext uri="{FF2B5EF4-FFF2-40B4-BE49-F238E27FC236}">
                <a16:creationId xmlns:a16="http://schemas.microsoft.com/office/drawing/2014/main" id="{1FF6A448-13D5-4822-9773-0561E20EFD5F}"/>
              </a:ext>
            </a:extLst>
          </p:cNvPr>
          <p:cNvSpPr txBox="1"/>
          <p:nvPr/>
        </p:nvSpPr>
        <p:spPr>
          <a:xfrm>
            <a:off x="5026026" y="2985368"/>
            <a:ext cx="4639701"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dirty="0" err="1">
                <a:solidFill>
                  <a:prstClr val="black"/>
                </a:solidFill>
                <a:latin typeface="Times New Roman" panose="02020603050405020304" pitchFamily="18" charset="0"/>
                <a:cs typeface="Times New Roman" panose="02020603050405020304" pitchFamily="18" charset="0"/>
              </a:rPr>
              <a:t>жоқ</a:t>
            </a:r>
            <a:endParaRPr lang="ru-RU" sz="11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a:solidFill>
                  <a:srgbClr val="000000"/>
                </a:solidFill>
                <a:latin typeface="Times New Roman" panose="02020603050405020304" pitchFamily="18" charset="0"/>
                <a:cs typeface="Times New Roman" panose="02020603050405020304" pitchFamily="18" charset="0"/>
              </a:rPr>
              <a:t>Седелева Н. </a:t>
            </a:r>
            <a:r>
              <a:rPr lang="ru-RU" altLang="ru-RU" sz="1200" b="1" i="1" dirty="0">
                <a:solidFill>
                  <a:srgbClr val="000000"/>
                </a:solidFill>
                <a:latin typeface="Times New Roman" panose="02020603050405020304" pitchFamily="18" charset="0"/>
                <a:cs typeface="Times New Roman" panose="02020603050405020304" pitchFamily="18" charset="0"/>
              </a:rPr>
              <a:t>/ 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245129280"/>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38399</TotalTime>
  <Words>623</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6063</cp:revision>
  <cp:lastPrinted>2023-01-16T10:13:34Z</cp:lastPrinted>
  <dcterms:created xsi:type="dcterms:W3CDTF">2018-03-27T06:03:00Z</dcterms:created>
  <dcterms:modified xsi:type="dcterms:W3CDTF">2025-03-06T07:20:38Z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