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2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19244496"/>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№69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10 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473897853"/>
              </p:ext>
            </p:extLst>
          </p:nvPr>
        </p:nvGraphicFramePr>
        <p:xfrm>
          <a:off x="5037714" y="4594056"/>
          <a:ext cx="4667576" cy="1852637"/>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4191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effectLst/>
                          <a:latin typeface="Times New Roman" panose="02020603050405020304" pitchFamily="18" charset="0"/>
                          <a:cs typeface="Times New Roman" panose="02020603050405020304"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anose="02020603050405020304" pitchFamily="18" charset="0"/>
                          <a:cs typeface="Times New Roman" panose="02020603050405020304" pitchFamily="18" charset="0"/>
                        </a:rPr>
                        <a:t>0.003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effectLst/>
                          <a:latin typeface="Times New Roman" panose="02020603050405020304" pitchFamily="18" charset="0"/>
                          <a:cs typeface="Times New Roman" panose="02020603050405020304"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anose="02020603050405020304" pitchFamily="18" charset="0"/>
                          <a:cs typeface="Times New Roman" panose="02020603050405020304" pitchFamily="18"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anose="02020603050405020304" pitchFamily="18" charset="0"/>
                          <a:cs typeface="Times New Roman" panose="02020603050405020304" pitchFamily="18" charset="0"/>
                        </a:rPr>
                        <a:t>36</a:t>
                      </a:r>
                      <a:endParaRPr lang="ru-RU" sz="12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anose="02020603050405020304" pitchFamily="18" charset="0"/>
                          <a:cs typeface="Times New Roman" panose="02020603050405020304" pitchFamily="18" charset="0"/>
                        </a:rPr>
                        <a:t>0.072</a:t>
                      </a:r>
                      <a:endParaRPr lang="ru-RU" sz="12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anose="02020603050405020304" pitchFamily="18" charset="0"/>
                          <a:cs typeface="Times New Roman" panose="02020603050405020304" pitchFamily="18" charset="0"/>
                        </a:rPr>
                        <a:t>744</a:t>
                      </a:r>
                      <a:endParaRPr lang="ru-RU" sz="12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anose="02020603050405020304" pitchFamily="18" charset="0"/>
                          <a:cs typeface="Times New Roman" panose="02020603050405020304" pitchFamily="18" charset="0"/>
                        </a:rPr>
                        <a:t>0.149</a:t>
                      </a:r>
                      <a:endParaRPr lang="ru-RU" sz="12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anose="02020603050405020304" pitchFamily="18" charset="0"/>
                          <a:cs typeface="Times New Roman" panose="02020603050405020304" pitchFamily="18" charset="0"/>
                        </a:rPr>
                        <a:t>37</a:t>
                      </a:r>
                      <a:endParaRPr lang="ru-RU" sz="12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anose="02020603050405020304" pitchFamily="18" charset="0"/>
                          <a:cs typeface="Times New Roman" panose="02020603050405020304" pitchFamily="18" charset="0"/>
                        </a:rPr>
                        <a:t>0.093</a:t>
                      </a:r>
                      <a:endParaRPr lang="ru-RU" sz="12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14317">
                <a:tc>
                  <a:txBody>
                    <a:bodyPr/>
                    <a:lstStyle/>
                    <a:p>
                      <a:pPr algn="l" fontAlgn="b"/>
                      <a:r>
                        <a:rPr lang="kk-KZ" sz="1000" b="0" i="0" u="none" strike="noStrike"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anose="02020603050405020304" pitchFamily="18" charset="0"/>
                          <a:cs typeface="Times New Roman" panose="02020603050405020304" pitchFamily="18" charset="0"/>
                        </a:rPr>
                        <a:t>29</a:t>
                      </a:r>
                      <a:endParaRPr lang="ru-RU" sz="12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anose="02020603050405020304" pitchFamily="18" charset="0"/>
                          <a:cs typeface="Times New Roman" panose="02020603050405020304" pitchFamily="18" charset="0"/>
                        </a:rPr>
                        <a:t>0.058</a:t>
                      </a:r>
                      <a:endParaRPr lang="ru-RU" sz="12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 </a:t>
            </a:r>
            <a:r>
              <a:rPr lang="ru-RU" altLang="ru-RU" sz="1200" b="1" dirty="0" err="1" smtClean="0">
                <a:latin typeface="Times New Roman" panose="02020603050405020304" pitchFamily="18" charset="0"/>
                <a:cs typeface="Times New Roman" panose="02020603050405020304" pitchFamily="18" charset="0"/>
              </a:rPr>
              <a:t>наурыздағы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11 наурызға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10 </a:t>
            </a:r>
            <a:r>
              <a:rPr lang="ru-RU" altLang="ru-RU" sz="1200" b="1" dirty="0" err="1" smtClean="0">
                <a:solidFill>
                  <a:srgbClr val="000000"/>
                </a:solidFill>
                <a:latin typeface="Times New Roman" panose="02020603050405020304" pitchFamily="18" charset="0"/>
                <a:cs typeface="Times New Roman" panose="02020603050405020304" pitchFamily="18" charset="0"/>
              </a:rPr>
              <a:t>наурыз</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11 наурыз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Аздаған бұлтты</a:t>
            </a: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жауын-шашынсыз, кей уақытта тұман. Жел </a:t>
            </a:r>
            <a:r>
              <a:rPr lang="kk-KZ" sz="1200" dirty="0" smtClean="0">
                <a:latin typeface="Times New Roman" panose="02020603050405020304" pitchFamily="18" charset="0"/>
                <a:cs typeface="Times New Roman" panose="02020603050405020304" pitchFamily="18" charset="0"/>
              </a:rPr>
              <a:t>солтүстік-шығыстан </a:t>
            </a:r>
            <a:r>
              <a:rPr lang="kk-KZ" sz="1200" dirty="0" smtClean="0">
                <a:latin typeface="Times New Roman" panose="02020603050405020304" pitchFamily="18" charset="0"/>
                <a:cs typeface="Times New Roman" panose="02020603050405020304" pitchFamily="18" charset="0"/>
              </a:rPr>
              <a:t>7-12 м/с</a:t>
            </a:r>
            <a:r>
              <a:rPr lang="kk-KZ" sz="1200" dirty="0">
                <a:latin typeface="Times New Roman" panose="02020603050405020304" pitchFamily="18" charset="0"/>
                <a:cs typeface="Times New Roman" panose="02020603050405020304" pitchFamily="18" charset="0"/>
              </a:rPr>
              <a:t>. Ауаның температурасы </a:t>
            </a:r>
            <a:r>
              <a:rPr lang="kk-KZ" sz="1200" dirty="0" smtClean="0">
                <a:latin typeface="Times New Roman" panose="02020603050405020304" pitchFamily="18" charset="0"/>
                <a:cs typeface="Times New Roman" panose="02020603050405020304" pitchFamily="18" charset="0"/>
              </a:rPr>
              <a:t>түнде 2-4 аяз, күндіз </a:t>
            </a:r>
            <a:r>
              <a:rPr lang="kk-KZ" sz="1200" dirty="0" smtClean="0">
                <a:latin typeface="Times New Roman" panose="02020603050405020304" pitchFamily="18" charset="0"/>
                <a:cs typeface="Times New Roman" panose="02020603050405020304" pitchFamily="18" charset="0"/>
              </a:rPr>
              <a:t>8-10 </a:t>
            </a:r>
            <a:r>
              <a:rPr lang="kk-KZ" sz="1200" dirty="0" smtClean="0">
                <a:latin typeface="Times New Roman" panose="02020603050405020304" pitchFamily="18" charset="0"/>
                <a:cs typeface="Times New Roman" panose="02020603050405020304" pitchFamily="18" charset="0"/>
              </a:rPr>
              <a:t>жылы.</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12 наурызға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11 наурыз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12 наурыз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 Аздаған бұлтты, жауын-шашынсыз. </a:t>
            </a:r>
            <a:r>
              <a:rPr lang="kk-KZ" sz="1200">
                <a:latin typeface="Times New Roman" panose="02020603050405020304" pitchFamily="18" charset="0"/>
                <a:cs typeface="Times New Roman" panose="02020603050405020304" pitchFamily="18" charset="0"/>
              </a:rPr>
              <a:t>Жел </a:t>
            </a:r>
            <a:r>
              <a:rPr lang="kk-KZ" sz="1200" smtClean="0">
                <a:latin typeface="Times New Roman" panose="02020603050405020304" pitchFamily="18" charset="0"/>
                <a:cs typeface="Times New Roman" panose="02020603050405020304" pitchFamily="18" charset="0"/>
              </a:rPr>
              <a:t>солтүстік-шығыстан 9-14 </a:t>
            </a:r>
            <a:r>
              <a:rPr lang="kk-KZ" sz="1200" dirty="0" smtClean="0">
                <a:latin typeface="Times New Roman" panose="02020603050405020304" pitchFamily="18" charset="0"/>
                <a:cs typeface="Times New Roman" panose="02020603050405020304" pitchFamily="18" charset="0"/>
              </a:rPr>
              <a:t>м/с</a:t>
            </a:r>
            <a:r>
              <a:rPr lang="kk-KZ" sz="1200" dirty="0">
                <a:latin typeface="Times New Roman" panose="02020603050405020304" pitchFamily="18" charset="0"/>
                <a:cs typeface="Times New Roman" panose="02020603050405020304" pitchFamily="18" charset="0"/>
              </a:rPr>
              <a:t>. Ауаның температурасы </a:t>
            </a:r>
            <a:r>
              <a:rPr lang="kk-KZ" sz="1200" dirty="0" smtClean="0">
                <a:latin typeface="Times New Roman" panose="02020603050405020304" pitchFamily="18" charset="0"/>
                <a:cs typeface="Times New Roman" panose="02020603050405020304" pitchFamily="18" charset="0"/>
              </a:rPr>
              <a:t>түнде 3-5 аяз.  </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2025 </a:t>
            </a:r>
            <a:r>
              <a:rPr lang="ru-RU" sz="1200" dirty="0" err="1" smtClean="0">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11 </a:t>
            </a:r>
            <a:r>
              <a:rPr lang="ru-RU" sz="1200" dirty="0" err="1" smtClean="0">
                <a:solidFill>
                  <a:schemeClr val="tx1"/>
                </a:solidFill>
                <a:latin typeface="Times New Roman" pitchFamily="18" charset="0"/>
                <a:cs typeface="Times New Roman" pitchFamily="18" charset="0"/>
              </a:rPr>
              <a:t>наурыз</a:t>
            </a:r>
            <a:r>
              <a:rPr lang="ru-RU" sz="1200" dirty="0" smtClean="0">
                <a:solidFill>
                  <a:schemeClr val="tx1"/>
                </a:solidFill>
                <a:latin typeface="Times New Roman" pitchFamily="18" charset="0"/>
                <a:cs typeface="Times New Roman" pitchFamily="18" charset="0"/>
              </a:rPr>
              <a:t>, 12 </a:t>
            </a:r>
            <a:r>
              <a:rPr lang="ru-RU" sz="1200" dirty="0" err="1" smtClean="0">
                <a:solidFill>
                  <a:schemeClr val="tx1"/>
                </a:solidFill>
                <a:latin typeface="Times New Roman" pitchFamily="18" charset="0"/>
                <a:cs typeface="Times New Roman" pitchFamily="18" charset="0"/>
              </a:rPr>
              <a:t>наурызға</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қараған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сейілуіне</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38752" y="4286255"/>
            <a:ext cx="4472585" cy="1996620"/>
            <a:chOff x="349950" y="3799939"/>
            <a:chExt cx="4472585" cy="2189879"/>
          </a:xfrm>
        </p:grpSpPr>
        <p:graphicFrame>
          <p:nvGraphicFramePr>
            <p:cNvPr id="26" name="Таблица 25"/>
            <p:cNvGraphicFramePr/>
            <p:nvPr>
              <p:extLst>
                <p:ext uri="{D42A27DB-BD31-4B8C-83A1-F6EECF244321}">
                  <p14:modId xmlns:p14="http://schemas.microsoft.com/office/powerpoint/2010/main" val="3159982041"/>
                </p:ext>
              </p:extLst>
            </p:nvPr>
          </p:nvGraphicFramePr>
          <p:xfrm>
            <a:off x="446047" y="5076300"/>
            <a:ext cx="4035777" cy="91351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2537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3663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err="1" smtClean="0">
                            <a:latin typeface="Times New Roman" panose="02020603050405020304" pitchFamily="18" charset="0"/>
                            <a:cs typeface="Times New Roman" panose="02020603050405020304" pitchFamily="18" charset="0"/>
                          </a:rPr>
                          <a:t>Метеоболжау</a:t>
                        </a:r>
                        <a:r>
                          <a:rPr lang="ru-RU" sz="800" b="0" dirty="0" smtClean="0">
                            <a:latin typeface="Times New Roman" panose="02020603050405020304" pitchFamily="18" charset="0"/>
                            <a:cs typeface="Times New Roman" panose="02020603050405020304" pitchFamily="18" charset="0"/>
                          </a:rPr>
                          <a:t> </a:t>
                        </a:r>
                        <a:r>
                          <a:rPr lang="ru-RU" sz="800" b="0" dirty="0" err="1">
                            <a:latin typeface="Times New Roman" panose="02020603050405020304" pitchFamily="18" charset="0"/>
                            <a:cs typeface="Times New Roman" panose="02020603050405020304" pitchFamily="18" charset="0"/>
                          </a:rPr>
                          <a:t>бөлімі</a:t>
                        </a:r>
                        <a:endParaRPr lang="ru-RU" sz="800" b="0" dirty="0">
                          <a:latin typeface="Times New Roman" panose="02020603050405020304" pitchFamily="18" charset="0"/>
                          <a:cs typeface="Times New Roman" panose="02020603050405020304" pitchFamily="18" charset="0"/>
                        </a:endParaRPr>
                      </a:p>
                      <a:p>
                        <a:pPr lvl="0" eaLnBrk="1" hangingPunct="1">
                          <a:buNone/>
                        </a:pPr>
                        <a:endParaRPr lang="ru-RU" sz="800" b="0" dirty="0">
                          <a:latin typeface="Times New Roman" panose="02020603050405020304" pitchFamily="18" charset="0"/>
                          <a:cs typeface="Times New Roman" panose="02020603050405020304" pitchFamily="18" charset="0"/>
                        </a:endParaRPr>
                      </a:p>
                      <a:p>
                        <a:pPr lvl="0" eaLnBrk="1" hangingPunct="1">
                          <a:buNone/>
                        </a:pPr>
                        <a:r>
                          <a:rPr lang="ru-RU" sz="800" b="0" dirty="0" err="1" smtClean="0">
                            <a:latin typeface="Times New Roman" panose="02020603050405020304" pitchFamily="18" charset="0"/>
                            <a:cs typeface="Times New Roman" panose="02020603050405020304" pitchFamily="18" charset="0"/>
                          </a:rPr>
                          <a:t>Орындаған</a:t>
                        </a:r>
                        <a:r>
                          <a:rPr lang="ru-RU" sz="800" b="0" dirty="0">
                            <a:latin typeface="Times New Roman" panose="02020603050405020304" pitchFamily="18" charset="0"/>
                            <a:cs typeface="Times New Roman" panose="02020603050405020304" pitchFamily="18" charset="0"/>
                          </a:rPr>
                          <a:t>:</a:t>
                        </a:r>
                      </a:p>
                      <a:p>
                        <a:pPr lvl="0" eaLnBrk="1" hangingPunct="1">
                          <a:buNone/>
                        </a:pPr>
                        <a:r>
                          <a:rPr lang="ru-RU" altLang="en-US" sz="800" b="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b="0" dirty="0">
                            <a:latin typeface="Times New Roman" panose="02020603050405020304" pitchFamily="18" charset="0"/>
                            <a:cs typeface="Times New Roman" panose="02020603050405020304" pitchFamily="18" charset="0"/>
                          </a:rPr>
                          <a:t>E-mail: </a:t>
                        </a:r>
                        <a:r>
                          <a:rPr lang="en-US" altLang="x-none" sz="800" b="0" dirty="0" smtClean="0">
                            <a:latin typeface="Times New Roman" panose="02020603050405020304" pitchFamily="18" charset="0"/>
                            <a:cs typeface="Times New Roman" panose="02020603050405020304" pitchFamily="18" charset="0"/>
                            <a:hlinkClick r:id="rId2"/>
                          </a:rPr>
                          <a:t>omp_kzo@meteo.kz</a:t>
                        </a:r>
                        <a:r>
                          <a:rPr lang="ru-RU" altLang="x-none" sz="800" b="0" dirty="0" smtClean="0">
                            <a:latin typeface="Times New Roman" panose="02020603050405020304" pitchFamily="18" charset="0"/>
                            <a:cs typeface="Times New Roman" panose="02020603050405020304" pitchFamily="18" charset="0"/>
                          </a:rPr>
                          <a:t/>
                        </a:r>
                        <a:br>
                          <a:rPr lang="ru-RU" altLang="x-none" sz="800" b="0" dirty="0" smtClean="0">
                            <a:latin typeface="Times New Roman" panose="02020603050405020304" pitchFamily="18" charset="0"/>
                            <a:cs typeface="Times New Roman" panose="02020603050405020304" pitchFamily="18" charset="0"/>
                          </a:rPr>
                        </a:br>
                        <a:r>
                          <a:rPr lang="ru-RU" altLang="x-none" sz="800" b="0" dirty="0" err="1" smtClean="0">
                            <a:latin typeface="Times New Roman" panose="02020603050405020304" pitchFamily="18" charset="0"/>
                            <a:cs typeface="Times New Roman" panose="02020603050405020304" pitchFamily="18" charset="0"/>
                          </a:rPr>
                          <a:t>Баймаганбетова</a:t>
                        </a:r>
                        <a:r>
                          <a:rPr lang="ru-RU" altLang="x-none" sz="800" b="0" dirty="0" smtClean="0">
                            <a:latin typeface="Times New Roman" panose="02020603050405020304" pitchFamily="18" charset="0"/>
                            <a:cs typeface="Times New Roman" panose="02020603050405020304" pitchFamily="18" charset="0"/>
                          </a:rPr>
                          <a:t> С.</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15445</TotalTime>
  <Words>534</Words>
  <Application>Microsoft Office PowerPoint</Application>
  <PresentationFormat>Лист A4 (210x297 мм)</PresentationFormat>
  <Paragraphs>90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3543</cp:revision>
  <cp:lastPrinted>2021-07-01T07:38:07Z</cp:lastPrinted>
  <dcterms:created xsi:type="dcterms:W3CDTF">2018-03-27T06:03:00Z</dcterms:created>
  <dcterms:modified xsi:type="dcterms:W3CDTF">2025-03-10T06:56:02Z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