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a:solidFill>
                            <a:srgbClr val="002060"/>
                          </a:solidFill>
                          <a:latin typeface="Times New Roman"/>
                          <a:ea typeface="Times New Roman"/>
                          <a:cs typeface="Times New Roman"/>
                          <a:sym typeface="Times New Roman"/>
                        </a:rPr>
                        <a:t>Астана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2067477928"/>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69</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10</a:t>
                      </a:r>
                      <a:r>
                        <a:rPr lang="ru-RU" baseline="0" dirty="0"/>
                        <a:t> </a:t>
                      </a:r>
                      <a:r>
                        <a:rPr dirty="0" err="1"/>
                        <a:t>наурыз</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1236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Астана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11 </a:t>
            </a:r>
            <a:r>
              <a:rPr lang="ru-RU" altLang="ru-RU" sz="1200" b="1" dirty="0" err="1">
                <a:latin typeface="Times New Roman" pitchFamily="18" charset="0"/>
                <a:cs typeface="Times New Roman" pitchFamily="18" charset="0"/>
              </a:rPr>
              <a:t>наурыз</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10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20-дан 11 </a:t>
            </a:r>
            <a:r>
              <a:rPr lang="ru-RU" altLang="ru-RU" sz="1200" b="1" dirty="0" err="1">
                <a:latin typeface="Times New Roman" pitchFamily="18" charset="0"/>
                <a:cs typeface="Times New Roman" pitchFamily="18" charset="0"/>
              </a:rPr>
              <a:t>наурыз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сағ</a:t>
            </a:r>
            <a:r>
              <a:rPr lang="ru-RU" altLang="ru-RU" sz="1200" b="1" dirty="0">
                <a:latin typeface="Times New Roman" pitchFamily="18" charset="0"/>
                <a:cs typeface="Times New Roman" pitchFamily="18" charset="0"/>
              </a:rPr>
              <a:t>. 20-ға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indent="182563" algn="just" eaLnBrk="1" hangingPunct="1">
              <a:spcBef>
                <a:spcPts val="0"/>
              </a:spcBef>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кей уақыттарда қар, жаяу бұрқасын. Жолдарда көктайғақ. Оңтүстік-батыстан соққан жел солтүстік-шыығсқа ауысады, </a:t>
            </a:r>
            <a:r>
              <a:rPr lang="kk-KZ" sz="1200" dirty="0">
                <a:latin typeface="Times New Roman" pitchFamily="18" charset="0"/>
                <a:cs typeface="Times New Roman" pitchFamily="18" charset="0"/>
              </a:rPr>
              <a:t>күші 9-14, түнде және таңертең екпіні 15-18 м/с. Ауа температурасы түнде 5-7, күндіз 2-4 градус аяз.</a:t>
            </a:r>
          </a:p>
          <a:p>
            <a:pPr indent="182563" algn="ctr" eaLnBrk="1" hangingPunct="1">
              <a:spcBef>
                <a:spcPts val="0"/>
              </a:spcBef>
              <a:buFont typeface="Arial" panose="020B0604020202020204" pitchFamily="34" charset="0"/>
              <a:buNone/>
              <a:defRPr/>
            </a:pPr>
            <a:r>
              <a:rPr lang="ru-RU" altLang="ru-RU" sz="1200" b="1" dirty="0">
                <a:latin typeface="Times New Roman" pitchFamily="18" charset="0"/>
                <a:cs typeface="Times New Roman" pitchFamily="18" charset="0"/>
              </a:rPr>
              <a:t>2025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12 наурызға</a:t>
            </a:r>
            <a:endParaRPr lang="ru-RU" alt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11 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sz="1200" b="1" dirty="0">
                <a:latin typeface="Times New Roman" pitchFamily="18" charset="0"/>
                <a:cs typeface="Times New Roman" pitchFamily="18" charset="0"/>
              </a:rPr>
              <a:t>12</a:t>
            </a:r>
            <a:r>
              <a:rPr lang="kk-KZ" altLang="ru-RU" sz="1200" b="1" dirty="0">
                <a:latin typeface="Times New Roman" pitchFamily="18" charset="0"/>
                <a:cs typeface="Times New Roman" pitchFamily="18" charset="0"/>
              </a:rPr>
              <a:t> наурыз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08-ге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indent="182563" algn="just">
              <a:buFont typeface="Arial" panose="020B0604020202020204" pitchFamily="34" charset="0"/>
              <a:buNone/>
              <a:defRPr/>
            </a:pPr>
            <a:r>
              <a:rPr lang="kk-KZ" sz="1200" dirty="0">
                <a:solidFill>
                  <a:prstClr val="black"/>
                </a:solidFill>
                <a:latin typeface="Times New Roman" pitchFamily="18" charset="0"/>
                <a:cs typeface="Times New Roman" pitchFamily="18" charset="0"/>
              </a:rPr>
              <a:t>Көшпелі бұлтты, </a:t>
            </a:r>
            <a:r>
              <a:rPr lang="ru-RU" sz="1200" dirty="0" err="1">
                <a:solidFill>
                  <a:prstClr val="black"/>
                </a:solidFill>
                <a:latin typeface="Times New Roman" panose="02020603050405020304" pitchFamily="18" charset="0"/>
                <a:cs typeface="Times New Roman" panose="02020603050405020304" pitchFamily="18" charset="0"/>
              </a:rPr>
              <a:t>жауын-шашынсыз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Оңтүстік-шығыстан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күші 3-8 </a:t>
            </a:r>
            <a:r>
              <a:rPr lang="ru-RU" sz="1200" dirty="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12-14 градус аяз.</a:t>
            </a:r>
          </a:p>
        </p:txBody>
      </p:sp>
      <p:graphicFrame>
        <p:nvGraphicFramePr>
          <p:cNvPr id="27" name="Table"/>
          <p:cNvGraphicFramePr/>
          <p:nvPr>
            <p:extLst>
              <p:ext uri="{D42A27DB-BD31-4B8C-83A1-F6EECF244321}">
                <p14:modId xmlns:p14="http://schemas.microsoft.com/office/powerpoint/2010/main" val="560873608"/>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90</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0.6</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91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0.3</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29</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0.1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836</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46</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0.2</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58</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0.1</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sz="900">
                          <a:latin typeface="Times New Roman"/>
                          <a:ea typeface="Times New Roman"/>
                          <a:cs typeface="Times New Roman"/>
                          <a:sym typeface="Times New Roman"/>
                        </a:rPr>
                        <a:t>7</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0.9</a:t>
                      </a: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10</a:t>
            </a:r>
            <a:r>
              <a:rPr dirty="0"/>
              <a:t> </a:t>
            </a:r>
            <a:r>
              <a:rPr dirty="0" err="1"/>
              <a:t>наурыз</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461661"/>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177800" algn="just">
              <a:defRPr/>
            </a:pPr>
            <a:r>
              <a:rPr lang="ru-RU" altLang="ru-RU" sz="1200" dirty="0" err="1">
                <a:solidFill>
                  <a:schemeClr val="tx1"/>
                </a:solidFill>
                <a:latin typeface="Times New Roman" pitchFamily="18" charset="0"/>
                <a:cs typeface="Times New Roman" pitchFamily="18" charset="0"/>
              </a:rPr>
              <a:t>Метеорологиялық</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жағдайлар</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қала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атмосферасында</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ластаушы</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заттардың</a:t>
            </a:r>
            <a:r>
              <a:rPr lang="ru-RU" altLang="ru-RU" sz="1200" b="1" dirty="0">
                <a:solidFill>
                  <a:schemeClr val="tx1"/>
                </a:solidFill>
                <a:latin typeface="Times New Roman" pitchFamily="18" charset="0"/>
                <a:cs typeface="Times New Roman" pitchFamily="18" charset="0"/>
              </a:rPr>
              <a:t> сей</a:t>
            </a:r>
            <a:r>
              <a:rPr lang="kk-KZ" altLang="ru-RU" sz="1200" b="1" dirty="0">
                <a:solidFill>
                  <a:schemeClr val="tx1"/>
                </a:solidFill>
                <a:latin typeface="Times New Roman" pitchFamily="18" charset="0"/>
                <a:cs typeface="Times New Roman" pitchFamily="18" charset="0"/>
              </a:rPr>
              <a:t>ілуіне</a:t>
            </a:r>
            <a:r>
              <a:rPr lang="ru-RU" altLang="ru-RU" sz="1200" b="1"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ықпал</a:t>
            </a:r>
            <a:r>
              <a:rPr lang="ru-RU" altLang="ru-RU" sz="1200" dirty="0">
                <a:solidFill>
                  <a:schemeClr val="tx1"/>
                </a:solidFill>
                <a:latin typeface="Times New Roman" pitchFamily="18" charset="0"/>
                <a:cs typeface="Times New Roman" pitchFamily="18" charset="0"/>
              </a:rPr>
              <a:t> </a:t>
            </a:r>
            <a:r>
              <a:rPr lang="ru-RU" altLang="ru-RU" sz="1200" dirty="0" err="1">
                <a:solidFill>
                  <a:schemeClr val="tx1"/>
                </a:solidFill>
                <a:latin typeface="Times New Roman" pitchFamily="18" charset="0"/>
                <a:cs typeface="Times New Roman" pitchFamily="18" charset="0"/>
              </a:rPr>
              <a:t>етеді</a:t>
            </a:r>
            <a:r>
              <a:rPr lang="ru-RU" altLang="ru-RU" sz="1200" dirty="0">
                <a:solidFill>
                  <a:schemeClr val="tx1"/>
                </a:solidFill>
                <a:latin typeface="Times New Roman" pitchFamily="18" charset="0"/>
                <a:cs typeface="Times New Roman" pitchFamily="18" charset="0"/>
              </a:rPr>
              <a:t>. </a:t>
            </a:r>
          </a:p>
        </p:txBody>
      </p:sp>
      <p:sp>
        <p:nvSpPr>
          <p:cNvPr id="13" name="TextBox 12">
            <a:extLst>
              <a:ext uri="{FF2B5EF4-FFF2-40B4-BE49-F238E27FC236}">
                <a16:creationId xmlns:a16="http://schemas.microsoft.com/office/drawing/2014/main" id="{95724AAF-280E-402C-ABC6-DB5254F5AC1B}"/>
              </a:ext>
            </a:extLst>
          </p:cNvPr>
          <p:cNvSpPr txBox="1">
            <a:spLocks noChangeArrowheads="1"/>
          </p:cNvSpPr>
          <p:nvPr/>
        </p:nvSpPr>
        <p:spPr bwMode="hidden">
          <a:xfrm>
            <a:off x="5005388" y="3368675"/>
            <a:ext cx="4679950" cy="276225"/>
          </a:xfrm>
          <a:prstGeom prst="rect">
            <a:avLst/>
          </a:prstGeom>
          <a:ln>
            <a:headEnd/>
            <a:tailEnd/>
          </a:ln>
        </p:spPr>
        <p:style>
          <a:lnRef idx="2">
            <a:schemeClr val="dk1"/>
          </a:lnRef>
          <a:fillRef idx="1">
            <a:schemeClr val="lt1"/>
          </a:fillRef>
          <a:effectRef idx="0">
            <a:schemeClr val="dk1"/>
          </a:effectRef>
          <a:fontRef idx="minor">
            <a:schemeClr val="dk1"/>
          </a:fontRef>
        </p:style>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475258" cy="877555"/>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dirty="0"/>
            </a:p>
            <a:p>
              <a:pPr algn="ctr">
                <a:defRPr sz="1200" i="1">
                  <a:latin typeface="Times New Roman"/>
                  <a:ea typeface="Times New Roman"/>
                  <a:cs typeface="Times New Roman"/>
                  <a:sym typeface="Times New Roman"/>
                </a:defRPr>
              </a:pPr>
              <a:endParaRPr dirty="0"/>
            </a:p>
            <a:p>
              <a:pPr algn="ctr">
                <a:defRPr sz="1200" i="1">
                  <a:latin typeface="Times New Roman"/>
                  <a:ea typeface="Times New Roman"/>
                  <a:cs typeface="Times New Roman"/>
                  <a:sym typeface="Times New Roman"/>
                </a:defRPr>
              </a:pPr>
              <a:endParaRPr dirty="0"/>
            </a:p>
            <a:p>
              <a:pPr algn="ctr">
                <a:defRPr sz="1000" i="1">
                  <a:latin typeface="Times New Roman"/>
                  <a:ea typeface="Times New Roman"/>
                  <a:cs typeface="Times New Roman"/>
                  <a:sym typeface="Times New Roman"/>
                </a:defRPr>
              </a:pPr>
              <a:r>
                <a:rPr dirty="0" err="1"/>
                <a:t>Астана</a:t>
              </a:r>
              <a:r>
                <a:rPr dirty="0"/>
                <a:t> қ., </a:t>
              </a:r>
              <a:r>
                <a:rPr dirty="0" err="1"/>
                <a:t>Мәңгілік</a:t>
              </a:r>
              <a:r>
                <a:rPr dirty="0"/>
                <a:t> </a:t>
              </a:r>
              <a:r>
                <a:rPr dirty="0" err="1"/>
                <a:t>ел</a:t>
              </a:r>
              <a:r>
                <a:rPr dirty="0"/>
                <a:t> </a:t>
              </a:r>
              <a:r>
                <a:rPr dirty="0" err="1"/>
                <a:t>даңғылы</a:t>
              </a:r>
              <a:r>
                <a:rPr dirty="0"/>
                <a:t>,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rPr dirty="0" err="1"/>
              <a:t>Ақпаратты</a:t>
            </a:r>
            <a:r>
              <a:rPr dirty="0"/>
              <a:t> </a:t>
            </a:r>
            <a:r>
              <a:rPr dirty="0" err="1"/>
              <a:t>пайдаланған</a:t>
            </a:r>
            <a:r>
              <a:rPr dirty="0"/>
              <a:t> </a:t>
            </a:r>
            <a:r>
              <a:rPr dirty="0" err="1"/>
              <a:t>кезде</a:t>
            </a:r>
            <a:r>
              <a:rPr dirty="0"/>
              <a:t> "</a:t>
            </a:r>
            <a:r>
              <a:rPr dirty="0" err="1"/>
              <a:t>Қазгидромет</a:t>
            </a:r>
            <a:r>
              <a:rPr dirty="0"/>
              <a:t>" РМК-</a:t>
            </a:r>
            <a:r>
              <a:rPr dirty="0" err="1"/>
              <a:t>ға</a:t>
            </a:r>
            <a:r>
              <a:rPr dirty="0"/>
              <a:t> </a:t>
            </a:r>
            <a:r>
              <a:rPr dirty="0" err="1"/>
              <a:t>сілтеме</a:t>
            </a:r>
            <a:r>
              <a:rPr dirty="0"/>
              <a:t> </a:t>
            </a:r>
            <a:r>
              <a:rPr dirty="0" err="1"/>
              <a:t>жасау</a:t>
            </a:r>
            <a:r>
              <a:rPr dirty="0"/>
              <a:t> </a:t>
            </a:r>
            <a:r>
              <a:rPr dirty="0" err="1"/>
              <a:t>міндетті</a:t>
            </a:r>
            <a:r>
              <a:rPr dirty="0"/>
              <a:t> </a:t>
            </a:r>
          </a:p>
        </p:txBody>
      </p:sp>
      <p:sp>
        <p:nvSpPr>
          <p:cNvPr id="40" name="Дайындаған: Туяк С. /Сагандыкова З."/>
          <p:cNvSpPr txBox="1"/>
          <p:nvPr/>
        </p:nvSpPr>
        <p:spPr>
          <a:xfrm>
            <a:off x="5072062" y="6220014"/>
            <a:ext cx="4426264"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 </a:t>
            </a:r>
            <a:r>
              <a:rPr sz="1200" dirty="0" err="1">
                <a:latin typeface="Times New Roman"/>
                <a:ea typeface="Times New Roman"/>
                <a:cs typeface="Times New Roman"/>
                <a:sym typeface="Times New Roman"/>
              </a:rPr>
              <a:t>Туяк</a:t>
            </a:r>
            <a:r>
              <a:rPr sz="1200" dirty="0">
                <a:latin typeface="Times New Roman"/>
                <a:ea typeface="Times New Roman"/>
                <a:cs typeface="Times New Roman"/>
                <a:sym typeface="Times New Roman"/>
              </a:rPr>
              <a:t> С./</a:t>
            </a:r>
            <a:r>
              <a:rPr lang="ru-RU" sz="1200" dirty="0" err="1">
                <a:latin typeface="Times New Roman"/>
                <a:ea typeface="Times New Roman"/>
                <a:cs typeface="Times New Roman"/>
                <a:sym typeface="Times New Roman"/>
              </a:rPr>
              <a:t>Ке</a:t>
            </a:r>
            <a:r>
              <a:rPr lang="kk-KZ" sz="1200">
                <a:latin typeface="Times New Roman"/>
                <a:ea typeface="Times New Roman"/>
                <a:cs typeface="Times New Roman"/>
                <a:sym typeface="Times New Roman"/>
              </a:rPr>
              <a:t>ңшілік Ы.</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extLst>
              <p:ext uri="{D42A27DB-BD31-4B8C-83A1-F6EECF244321}">
                <p14:modId xmlns:p14="http://schemas.microsoft.com/office/powerpoint/2010/main" val="3158619043"/>
              </p:ext>
            </p:extLst>
          </p:nvPr>
        </p:nvGraphicFramePr>
        <p:xfrm>
          <a:off x="5167312" y="5292560"/>
          <a:ext cx="3993084" cy="928858"/>
        </p:xfrm>
        <a:graphic>
          <a:graphicData uri="http://schemas.openxmlformats.org/drawingml/2006/table">
            <a:tbl>
              <a:tblPr>
                <a:tableStyleId>{4C3C2611-4C71-4FC5-86AE-919BDF0F9419}</a:tableStyleId>
              </a:tblPr>
              <a:tblGrid>
                <a:gridCol w="1996542">
                  <a:extLst>
                    <a:ext uri="{9D8B030D-6E8A-4147-A177-3AD203B41FA5}">
                      <a16:colId xmlns:a16="http://schemas.microsoft.com/office/drawing/2014/main" val="20000"/>
                    </a:ext>
                  </a:extLst>
                </a:gridCol>
                <a:gridCol w="1996542">
                  <a:extLst>
                    <a:ext uri="{9D8B030D-6E8A-4147-A177-3AD203B41FA5}">
                      <a16:colId xmlns:a16="http://schemas.microsoft.com/office/drawing/2014/main" val="20001"/>
                    </a:ext>
                  </a:extLst>
                </a:gridCol>
              </a:tblGrid>
              <a:tr h="535908">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92950">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348</TotalTime>
  <Words>664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28</cp:revision>
  <dcterms:modified xsi:type="dcterms:W3CDTF">2025-03-10T09:00:14Z</dcterms:modified>
</cp:coreProperties>
</file>