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116" d="100"/>
          <a:sy n="116" d="100"/>
        </p:scale>
        <p:origin x="1896" y="1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15529784"/>
              </p:ext>
            </p:extLst>
          </p:nvPr>
        </p:nvGraphicFramePr>
        <p:xfrm>
          <a:off x="307975" y="2329800"/>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0731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71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Қостанай 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kumimoji="0" lang="ru-RU" altLang="zh-CN" sz="1200" b="1" i="1" u="none" strike="noStrike" kern="1200" cap="none" spc="0" normalizeH="0" baseline="0" noProof="0" dirty="0" smtClean="0">
                          <a:ln>
                            <a:noFill/>
                          </a:ln>
                          <a:solidFill>
                            <a:schemeClr val="tx2">
                              <a:lumMod val="75000"/>
                            </a:schemeClr>
                          </a:solidFill>
                          <a:effectLst/>
                          <a:uLnTx/>
                          <a:uFillTx/>
                          <a:latin typeface="Times New Roman" panose="02020603050405020304" pitchFamily="18" charset="0"/>
                          <a:ea typeface="+mn-ea"/>
                          <a:cs typeface="Times New Roman" panose="02020603050405020304" pitchFamily="18" charset="0"/>
                        </a:rPr>
                        <a:t>12</a:t>
                      </a:r>
                      <a:r>
                        <a:rPr kumimoji="0" lang="ru-RU" sz="1200" b="1" i="1" u="none" strike="noStrike" kern="1200" cap="none" spc="0" normalizeH="0" baseline="0" noProof="0" dirty="0" smtClean="0">
                          <a:ln>
                            <a:noFill/>
                          </a:ln>
                          <a:solidFill>
                            <a:schemeClr val="tx2">
                              <a:lumMod val="75000"/>
                            </a:schemeClr>
                          </a:solidFill>
                          <a:effectLst/>
                          <a:uLnTx/>
                          <a:uFillTx/>
                          <a:latin typeface="Times New Roman" panose="02020603050405020304" pitchFamily="18" charset="0"/>
                          <a:ea typeface="+mn-ea"/>
                          <a:cs typeface="Times New Roman" panose="02020603050405020304" pitchFamily="18" charset="0"/>
                        </a:rPr>
                        <a:t> </a:t>
                      </a:r>
                      <a:r>
                        <a:rPr kumimoji="0" lang="ru-RU" sz="1200" b="1" i="1" u="none" strike="noStrike" kern="1200" cap="none" spc="0" normalizeH="0" baseline="0" noProof="0" dirty="0" err="1" smtClean="0">
                          <a:ln>
                            <a:noFill/>
                          </a:ln>
                          <a:solidFill>
                            <a:schemeClr val="tx2">
                              <a:lumMod val="75000"/>
                            </a:schemeClr>
                          </a:solidFill>
                          <a:effectLst/>
                          <a:uLnTx/>
                          <a:uFillTx/>
                          <a:latin typeface="Times New Roman" panose="02020603050405020304" pitchFamily="18" charset="0"/>
                          <a:ea typeface="+mn-ea"/>
                          <a:cs typeface="Times New Roman" panose="02020603050405020304" pitchFamily="18" charset="0"/>
                        </a:rPr>
                        <a:t>наурыз</a:t>
                      </a:r>
                      <a:endParaRPr kumimoji="0" lang="kk-KZ" sz="1200" b="1" i="1" u="none" strike="noStrike" kern="1200" cap="none" spc="0" normalizeH="0" baseline="0" noProof="0" dirty="0">
                        <a:ln>
                          <a:noFill/>
                        </a:ln>
                        <a:solidFill>
                          <a:schemeClr val="tx2">
                            <a:lumMod val="75000"/>
                          </a:schemeClr>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15557" y="70991"/>
            <a:ext cx="4822956" cy="2492990"/>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13 </a:t>
            </a:r>
            <a:r>
              <a:rPr lang="kk-KZ" altLang="ru-RU" sz="1200" b="1" dirty="0">
                <a:solidFill>
                  <a:prstClr val="black"/>
                </a:solidFill>
                <a:latin typeface="Times New Roman" panose="02020603050405020304" pitchFamily="18" charset="0"/>
                <a:cs typeface="Times New Roman" panose="02020603050405020304" pitchFamily="18" charset="0"/>
              </a:rPr>
              <a:t>наурыз</a:t>
            </a:r>
          </a:p>
          <a:p>
            <a:pPr lvl="0" algn="just"/>
            <a:r>
              <a:rPr lang="kk-KZ" altLang="ru-RU" sz="1200" b="1" dirty="0" smtClean="0">
                <a:solidFill>
                  <a:prstClr val="black"/>
                </a:solidFill>
                <a:latin typeface="Times New Roman" panose="02020603050405020304" pitchFamily="18" charset="0"/>
                <a:cs typeface="Times New Roman" panose="02020603050405020304" pitchFamily="18" charset="0"/>
              </a:rPr>
              <a:t>12 </a:t>
            </a:r>
            <a:r>
              <a:rPr lang="kk-KZ" altLang="ru-RU" sz="1200" b="1" dirty="0">
                <a:solidFill>
                  <a:prstClr val="black"/>
                </a:solidFill>
                <a:latin typeface="Times New Roman" panose="02020603050405020304" pitchFamily="18" charset="0"/>
                <a:cs typeface="Times New Roman" panose="02020603050405020304" pitchFamily="18" charset="0"/>
              </a:rPr>
              <a:t>наурыз </a:t>
            </a:r>
            <a:r>
              <a:rPr lang="kk-KZ" altLang="ru-RU" sz="1200" b="1" dirty="0" smtClean="0">
                <a:solidFill>
                  <a:prstClr val="black"/>
                </a:solidFill>
                <a:latin typeface="Times New Roman" panose="02020603050405020304" pitchFamily="18" charset="0"/>
                <a:cs typeface="Times New Roman" panose="02020603050405020304" pitchFamily="18" charset="0"/>
              </a:rPr>
              <a:t>сағ. 20-ден </a:t>
            </a:r>
            <a:r>
              <a:rPr lang="kk-KZ" sz="1200" b="1" dirty="0" smtClean="0">
                <a:solidFill>
                  <a:prstClr val="black"/>
                </a:solidFill>
                <a:latin typeface="Times New Roman" panose="02020603050405020304" pitchFamily="18" charset="0"/>
                <a:cs typeface="Times New Roman" panose="02020603050405020304" pitchFamily="18" charset="0"/>
              </a:rPr>
              <a:t>бастап</a:t>
            </a:r>
            <a:r>
              <a:rPr lang="kk-KZ" altLang="ru-RU" sz="1200" b="1" dirty="0" smtClean="0">
                <a:solidFill>
                  <a:prstClr val="black"/>
                </a:solidFill>
                <a:latin typeface="Times New Roman" panose="02020603050405020304" pitchFamily="18" charset="0"/>
                <a:cs typeface="Times New Roman" panose="02020603050405020304" pitchFamily="18" charset="0"/>
              </a:rPr>
              <a:t> 13</a:t>
            </a:r>
            <a:r>
              <a:rPr lang="kk-KZ" sz="1200" b="1" dirty="0" smtClean="0">
                <a:solidFill>
                  <a:prstClr val="black"/>
                </a:solidFill>
                <a:latin typeface="Times New Roman" panose="02020603050405020304" pitchFamily="18" charset="0"/>
                <a:cs typeface="Times New Roman" panose="02020603050405020304" pitchFamily="18" charset="0"/>
              </a:rPr>
              <a:t> наурыз </a:t>
            </a:r>
            <a:r>
              <a:rPr lang="kk-KZ" altLang="ru-RU" sz="1200" b="1" dirty="0" smtClean="0">
                <a:solidFill>
                  <a:prstClr val="black"/>
                </a:solidFill>
                <a:latin typeface="Times New Roman" panose="02020603050405020304" pitchFamily="18" charset="0"/>
                <a:cs typeface="Times New Roman" panose="02020603050405020304" pitchFamily="18" charset="0"/>
              </a:rPr>
              <a:t>2025 ж. сағ. 20-дейін</a:t>
            </a:r>
          </a:p>
          <a:p>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a:t>
            </a:r>
            <a:r>
              <a:rPr lang="ru-RU" sz="1200" dirty="0" smtClean="0">
                <a:latin typeface="Times New Roman" panose="02020603050405020304" pitchFamily="18" charset="0"/>
                <a:cs typeface="Times New Roman" panose="02020603050405020304" pitchFamily="18" charset="0"/>
              </a:rPr>
              <a:t>жаңбыр, </a:t>
            </a:r>
            <a:r>
              <a:rPr lang="ru-RU" sz="1200" dirty="0" err="1" smtClean="0">
                <a:latin typeface="Times New Roman" panose="02020603050405020304" pitchFamily="18" charset="0"/>
                <a:cs typeface="Times New Roman" panose="02020603050405020304" pitchFamily="18" charset="0"/>
              </a:rPr>
              <a:t>қар</a:t>
            </a:r>
            <a:r>
              <a:rPr lang="ru-RU"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көктайғақ</a:t>
            </a:r>
            <a:r>
              <a:rPr lang="ru-RU" sz="1200" dirty="0" smtClean="0">
                <a:latin typeface="Times New Roman" panose="02020603050405020304" pitchFamily="18" charset="0"/>
                <a:cs typeface="Times New Roman" panose="02020603050405020304" pitchFamily="18" charset="0"/>
              </a:rPr>
              <a:t>.</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kern="900" dirty="0" smtClean="0">
                <a:solidFill>
                  <a:srgbClr val="000000"/>
                </a:solidFill>
                <a:latin typeface="Times New Roman" panose="02020603050405020304" pitchFamily="18" charset="0"/>
              </a:rPr>
              <a:t>Оңтүстік-батыстан</a:t>
            </a:r>
            <a:r>
              <a:rPr lang="kk-KZ" sz="1200" kern="900" dirty="0" smtClean="0">
                <a:solidFill>
                  <a:srgbClr val="000000"/>
                </a:solidFill>
                <a:latin typeface="Times New Roman" panose="02020603050405020304" pitchFamily="18" charset="0"/>
                <a:ea typeface="Times New Roman" panose="02020603050405020304" pitchFamily="18" charset="0"/>
              </a:rPr>
              <a:t> жел соғады, күші 9-14, екпіні 15-20 </a:t>
            </a:r>
            <a:r>
              <a:rPr lang="ru-RU" sz="1200" dirty="0" smtClean="0">
                <a:latin typeface="Times New Roman" panose="02020603050405020304" pitchFamily="18" charset="0"/>
                <a:cs typeface="Times New Roman" panose="02020603050405020304" pitchFamily="18" charset="0"/>
              </a:rPr>
              <a:t>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4-6 </a:t>
            </a:r>
            <a:r>
              <a:rPr lang="kk-KZ" sz="1200" kern="900" dirty="0" smtClean="0">
                <a:solidFill>
                  <a:srgbClr val="000000"/>
                </a:solidFill>
                <a:latin typeface="Times New Roman" panose="02020603050405020304" pitchFamily="18" charset="0"/>
                <a:ea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0-2</a:t>
            </a:r>
            <a:r>
              <a:rPr lang="kk-KZ" sz="1200" kern="900" dirty="0" smtClean="0">
                <a:solidFill>
                  <a:srgbClr val="000000"/>
                </a:solidFill>
                <a:latin typeface="Times New Roman" panose="02020603050405020304" pitchFamily="18" charset="0"/>
              </a:rPr>
              <a:t> градус жылы.</a:t>
            </a:r>
            <a:endParaRPr lang="kk-KZ" sz="1200" kern="900" dirty="0" smtClean="0">
              <a:solidFill>
                <a:srgbClr val="000000"/>
              </a:solidFill>
              <a:latin typeface="Times New Roman" panose="02020603050405020304" pitchFamily="18" charset="0"/>
              <a:ea typeface="Times New Roman" panose="02020603050405020304" pitchFamily="18" charset="0"/>
            </a:endParaRPr>
          </a:p>
          <a:p>
            <a:endParaRPr lang="kk-KZ" sz="1200" kern="900" dirty="0">
              <a:solidFill>
                <a:srgbClr val="000000"/>
              </a:solidFill>
              <a:latin typeface="Times New Roman" panose="02020603050405020304" pitchFamily="18" charset="0"/>
              <a:ea typeface="Times New Roman" panose="02020603050405020304" pitchFamily="18" charset="0"/>
            </a:endParaRPr>
          </a:p>
          <a:p>
            <a:r>
              <a:rPr lang="kk-KZ" sz="1200" kern="900" dirty="0" smtClean="0">
                <a:solidFill>
                  <a:srgbClr val="000000"/>
                </a:solidFill>
                <a:latin typeface="Times New Roman" panose="02020603050405020304" pitchFamily="18" charset="0"/>
                <a:ea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2024 жылғы </a:t>
            </a:r>
            <a:r>
              <a:rPr lang="kk-KZ" sz="1200" b="1" dirty="0" smtClean="0">
                <a:solidFill>
                  <a:prstClr val="black"/>
                </a:solidFill>
                <a:latin typeface="Times New Roman" panose="02020603050405020304" pitchFamily="18" charset="0"/>
                <a:cs typeface="Times New Roman" panose="02020603050405020304" pitchFamily="18" charset="0"/>
              </a:rPr>
              <a:t>14 наурыз</a:t>
            </a:r>
          </a:p>
          <a:p>
            <a:pPr lvl="0" algn="just"/>
            <a:r>
              <a:rPr lang="kk-KZ" sz="1200" b="1" dirty="0" smtClean="0">
                <a:solidFill>
                  <a:prstClr val="black"/>
                </a:solidFill>
                <a:latin typeface="Times New Roman" panose="02020603050405020304" pitchFamily="18" charset="0"/>
                <a:cs typeface="Times New Roman" panose="02020603050405020304" pitchFamily="18" charset="0"/>
              </a:rPr>
              <a:t> 13 наурыз </a:t>
            </a:r>
            <a:r>
              <a:rPr lang="kk-KZ" sz="1200" b="1" dirty="0" smtClean="0">
                <a:latin typeface="Times New Roman" panose="02020603050405020304" pitchFamily="18" charset="0"/>
                <a:cs typeface="Times New Roman" panose="02020603050405020304" pitchFamily="18" charset="0"/>
              </a:rPr>
              <a:t>сағ.  20-ден бастап </a:t>
            </a:r>
            <a:r>
              <a:rPr lang="kk-KZ" sz="1200" b="1" dirty="0" smtClean="0">
                <a:solidFill>
                  <a:prstClr val="black"/>
                </a:solidFill>
                <a:latin typeface="Times New Roman" panose="02020603050405020304" pitchFamily="18" charset="0"/>
                <a:cs typeface="Times New Roman" panose="02020603050405020304" pitchFamily="18" charset="0"/>
              </a:rPr>
              <a:t>14 наурыз </a:t>
            </a:r>
            <a:r>
              <a:rPr lang="kk-KZ" altLang="ru-RU" sz="1200" b="1" dirty="0" smtClean="0">
                <a:solidFill>
                  <a:prstClr val="black"/>
                </a:solidFill>
                <a:latin typeface="Times New Roman" panose="02020603050405020304" pitchFamily="18" charset="0"/>
                <a:cs typeface="Times New Roman" panose="02020603050405020304" pitchFamily="18" charset="0"/>
              </a:rPr>
              <a:t>2025 ж.</a:t>
            </a:r>
            <a:r>
              <a:rPr lang="kk-KZ" sz="1200" b="1" dirty="0" smtClean="0">
                <a:latin typeface="Times New Roman" panose="02020603050405020304" pitchFamily="18" charset="0"/>
                <a:cs typeface="Times New Roman" panose="02020603050405020304" pitchFamily="18" charset="0"/>
              </a:rPr>
              <a:t> сағ. 08-ға дейін </a:t>
            </a:r>
          </a:p>
          <a:p>
            <a:pPr lvl="0" algn="just"/>
            <a:r>
              <a:rPr lang="ru-RU" sz="1200" dirty="0" err="1">
                <a:latin typeface="Times New Roman" panose="02020603050405020304" pitchFamily="18" charset="0"/>
                <a:cs typeface="Times New Roman" panose="02020603050405020304" pitchFamily="18" charset="0"/>
              </a:rPr>
              <a:t>Б</a:t>
            </a:r>
            <a:r>
              <a:rPr lang="ru-RU" sz="1200" dirty="0" err="1" smtClean="0">
                <a:latin typeface="Times New Roman" panose="02020603050405020304" pitchFamily="18" charset="0"/>
                <a:cs typeface="Times New Roman" panose="02020603050405020304" pitchFamily="18" charset="0"/>
              </a:rPr>
              <a:t>ұлтты</a:t>
            </a:r>
            <a:r>
              <a:rPr lang="ru-RU" sz="1200" dirty="0">
                <a:latin typeface="Times New Roman" panose="02020603050405020304" pitchFamily="18" charset="0"/>
                <a:cs typeface="Times New Roman" panose="02020603050405020304" pitchFamily="18" charset="0"/>
              </a:rPr>
              <a:t>,</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a:t>
            </a:r>
            <a:r>
              <a:rPr lang="ru-RU" sz="1200" dirty="0">
                <a:latin typeface="Times New Roman" panose="02020603050405020304" pitchFamily="18" charset="0"/>
                <a:cs typeface="Times New Roman" panose="02020603050405020304" pitchFamily="18" charset="0"/>
              </a:rPr>
              <a:t> (жаңбыр, </a:t>
            </a:r>
            <a:r>
              <a:rPr lang="ru-RU" sz="1200" dirty="0" err="1">
                <a:latin typeface="Times New Roman" panose="02020603050405020304" pitchFamily="18" charset="0"/>
                <a:cs typeface="Times New Roman" panose="02020603050405020304" pitchFamily="18" charset="0"/>
              </a:rPr>
              <a:t>қар</a:t>
            </a:r>
            <a:r>
              <a:rPr lang="ru-RU" sz="1200" dirty="0">
                <a:latin typeface="Times New Roman" panose="02020603050405020304" pitchFamily="18" charset="0"/>
                <a:cs typeface="Times New Roman" panose="02020603050405020304" pitchFamily="18" charset="0"/>
              </a:rPr>
              <a:t>)</a:t>
            </a:r>
            <a:r>
              <a:rPr lang="ru-RU" sz="1200" dirty="0" smtClean="0">
                <a:solidFill>
                  <a:prstClr val="black"/>
                </a:solidFill>
                <a:latin typeface="Times New Roman" panose="02020603050405020304" pitchFamily="18" charset="0"/>
                <a:cs typeface="Times New Roman" panose="02020603050405020304" pitchFamily="18" charset="0"/>
              </a:rPr>
              <a:t>.</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О</a:t>
            </a:r>
            <a:r>
              <a:rPr lang="kk-KZ" sz="1200" dirty="0" smtClean="0">
                <a:latin typeface="Times New Roman" panose="02020603050405020304" pitchFamily="18" charset="0"/>
                <a:cs typeface="Times New Roman" panose="02020603050405020304" pitchFamily="18" charset="0"/>
              </a:rPr>
              <a:t>ң</a:t>
            </a:r>
            <a:r>
              <a:rPr lang="kk-KZ" sz="1200" kern="900" dirty="0" smtClean="0">
                <a:solidFill>
                  <a:srgbClr val="000000"/>
                </a:solidFill>
                <a:latin typeface="Times New Roman" panose="02020603050405020304" pitchFamily="18" charset="0"/>
                <a:ea typeface="Times New Roman" panose="02020603050405020304" pitchFamily="18" charset="0"/>
              </a:rPr>
              <a:t>түстік-батыстан </a:t>
            </a:r>
            <a:r>
              <a:rPr lang="kk-KZ" sz="1200" kern="900" dirty="0">
                <a:solidFill>
                  <a:srgbClr val="000000"/>
                </a:solidFill>
                <a:latin typeface="Times New Roman" panose="02020603050405020304" pitchFamily="18" charset="0"/>
                <a:ea typeface="Times New Roman" panose="02020603050405020304" pitchFamily="18" charset="0"/>
              </a:rPr>
              <a:t>жел соғады күші </a:t>
            </a:r>
            <a:r>
              <a:rPr lang="kk-KZ" sz="1200" kern="900" dirty="0" smtClean="0">
                <a:solidFill>
                  <a:srgbClr val="000000"/>
                </a:solidFill>
                <a:latin typeface="Times New Roman" panose="02020603050405020304" pitchFamily="18" charset="0"/>
                <a:ea typeface="Times New Roman" panose="02020603050405020304" pitchFamily="18" charset="0"/>
              </a:rPr>
              <a:t>9-14, екпіні 15-20 </a:t>
            </a:r>
            <a:r>
              <a:rPr lang="ru-RU" sz="1200" dirty="0" smtClean="0">
                <a:latin typeface="Times New Roman" panose="02020603050405020304" pitchFamily="18" charset="0"/>
                <a:cs typeface="Times New Roman" panose="02020603050405020304" pitchFamily="18" charset="0"/>
              </a:rPr>
              <a:t>м/с. </a:t>
            </a:r>
            <a:r>
              <a:rPr lang="kk-KZ" sz="1200" dirty="0" smtClean="0">
                <a:solidFill>
                  <a:prstClr val="black"/>
                </a:solidFill>
                <a:latin typeface="Times New Roman" panose="02020603050405020304" pitchFamily="18" charset="0"/>
                <a:cs typeface="Times New Roman" panose="02020603050405020304" pitchFamily="18" charset="0"/>
              </a:rPr>
              <a:t> Ауа </a:t>
            </a:r>
            <a:r>
              <a:rPr lang="kk-KZ" sz="1200" smtClean="0">
                <a:solidFill>
                  <a:prstClr val="black"/>
                </a:solidFill>
                <a:latin typeface="Times New Roman" panose="02020603050405020304" pitchFamily="18" charset="0"/>
                <a:cs typeface="Times New Roman" panose="02020603050405020304" pitchFamily="18" charset="0"/>
              </a:rPr>
              <a:t>температурасы </a:t>
            </a:r>
            <a:r>
              <a:rPr lang="kk-KZ" sz="1200" smtClean="0">
                <a:solidFill>
                  <a:prstClr val="black"/>
                </a:solidFill>
                <a:latin typeface="Times New Roman" panose="02020603050405020304" pitchFamily="18" charset="0"/>
                <a:cs typeface="Times New Roman" panose="02020603050405020304" pitchFamily="18" charset="0"/>
              </a:rPr>
              <a:t>1-3 </a:t>
            </a:r>
            <a:r>
              <a:rPr lang="kk-KZ" sz="1200" dirty="0" smtClean="0">
                <a:solidFill>
                  <a:prstClr val="black"/>
                </a:solidFill>
                <a:latin typeface="Times New Roman" panose="02020603050405020304" pitchFamily="18" charset="0"/>
                <a:cs typeface="Times New Roman" panose="02020603050405020304" pitchFamily="18" charset="0"/>
              </a:rPr>
              <a:t>градус аяз. </a:t>
            </a:r>
          </a:p>
          <a:p>
            <a:pPr lvl="0" algn="just"/>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678884728"/>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791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0.158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78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0.39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156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0.39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0.263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4193437079"/>
              </p:ext>
            </p:extLst>
          </p:nvPr>
        </p:nvGraphicFramePr>
        <p:xfrm>
          <a:off x="5079334" y="6248200"/>
          <a:ext cx="4780571" cy="579120"/>
        </p:xfrm>
        <a:graphic>
          <a:graphicData uri="http://schemas.openxmlformats.org/drawingml/2006/table">
            <a:tbl>
              <a:tblPr/>
              <a:tblGrid>
                <a:gridCol w="4780571">
                  <a:extLst>
                    <a:ext uri="{9D8B030D-6E8A-4147-A177-3AD203B41FA5}">
                      <a16:colId xmlns="" xmlns:a16="http://schemas.microsoft.com/office/drawing/2014/main"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12</a:t>
            </a:r>
            <a:r>
              <a:rPr lang="ru-RU" sz="1200" b="1" dirty="0" smtClean="0">
                <a:solidFill>
                  <a:prstClr val="black"/>
                </a:solidFill>
                <a:latin typeface="Times New Roman" panose="02020603050405020304" pitchFamily="18" charset="0"/>
                <a:cs typeface="Times New Roman" panose="02020603050405020304" pitchFamily="18" charset="0"/>
              </a:rPr>
              <a:t> </a:t>
            </a:r>
            <a:r>
              <a:rPr lang="ru-RU" sz="1200" b="1" dirty="0" err="1">
                <a:solidFill>
                  <a:prstClr val="black"/>
                </a:solidFill>
                <a:latin typeface="Times New Roman" panose="02020603050405020304" pitchFamily="18" charset="0"/>
                <a:cs typeface="Times New Roman" panose="02020603050405020304" pitchFamily="18" charset="0"/>
              </a:rPr>
              <a:t>наурыз</a:t>
            </a:r>
            <a:endParaRPr lang="kk-KZ" sz="1200" b="1" dirty="0">
              <a:solidFill>
                <a:prstClr val="black"/>
              </a:solidFill>
              <a:latin typeface="Times New Roman" panose="02020603050405020304" pitchFamily="18" charset="0"/>
              <a:cs typeface="Times New Roman" panose="02020603050405020304" pitchFamily="18" charset="0"/>
            </a:endParaRPr>
          </a:p>
          <a:p>
            <a:pPr algn="ctr"/>
            <a:r>
              <a:rPr lang="kk-KZ" sz="1200" b="1" kern="1400" dirty="0" smtClean="0">
                <a:solidFill>
                  <a:srgbClr val="000000"/>
                </a:solidFill>
                <a:latin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34747" y="3450360"/>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56049" y="2522800"/>
            <a:ext cx="4658462"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13 </a:t>
            </a:r>
            <a:r>
              <a:rPr lang="ru-RU" sz="1200" dirty="0" err="1">
                <a:solidFill>
                  <a:prstClr val="black"/>
                </a:solidFill>
                <a:latin typeface="Times New Roman" panose="02020603050405020304" pitchFamily="18" charset="0"/>
                <a:cs typeface="Times New Roman" panose="02020603050405020304" pitchFamily="18" charset="0"/>
              </a:rPr>
              <a:t>наурыз</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14 </a:t>
            </a:r>
            <a:r>
              <a:rPr lang="ru-RU" sz="1200" dirty="0" err="1">
                <a:solidFill>
                  <a:prstClr val="black"/>
                </a:solidFill>
                <a:latin typeface="Times New Roman" panose="02020603050405020304" pitchFamily="18" charset="0"/>
                <a:cs typeface="Times New Roman" panose="02020603050405020304" pitchFamily="18" charset="0"/>
              </a:rPr>
              <a:t>наурыз</a:t>
            </a:r>
            <a:r>
              <a:rPr lang="ru-RU" sz="1200" dirty="0">
                <a:solidFill>
                  <a:prstClr val="black"/>
                </a:solidFill>
                <a:latin typeface="Times New Roman" panose="02020603050405020304" pitchFamily="18" charset="0"/>
                <a:cs typeface="Times New Roman" panose="02020603050405020304" pitchFamily="18" charset="0"/>
              </a:rPr>
              <a:t> 2025 ж.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төмендеуі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r>
              <a:rPr lang="ru-RU" sz="1200" dirty="0">
                <a:solidFill>
                  <a:prstClr val="black"/>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smtClean="0">
                <a:solidFill>
                  <a:srgbClr val="000000"/>
                </a:solidFill>
                <a:latin typeface="Times New Roman" panose="02020603050405020304" pitchFamily="18" charset="0"/>
                <a:cs typeface="Times New Roman" panose="02020603050405020304" pitchFamily="18" charset="0"/>
              </a:rPr>
              <a:t>Э. </a:t>
            </a:r>
            <a:r>
              <a:rPr lang="ru-RU" altLang="ru-RU" sz="1200" b="1" i="1" dirty="0" err="1" smtClean="0">
                <a:solidFill>
                  <a:srgbClr val="000000"/>
                </a:solidFill>
                <a:latin typeface="Times New Roman" panose="02020603050405020304" pitchFamily="18" charset="0"/>
                <a:cs typeface="Times New Roman" panose="02020603050405020304" pitchFamily="18" charset="0"/>
              </a:rPr>
              <a:t>Конысбай</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23125</TotalTime>
  <Words>595</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4598</cp:revision>
  <cp:lastPrinted>2021-07-01T07:38:07Z</cp:lastPrinted>
  <dcterms:created xsi:type="dcterms:W3CDTF">2018-03-27T06:03:00Z</dcterms:created>
  <dcterms:modified xsi:type="dcterms:W3CDTF">2025-03-12T06:47:20Z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