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kpp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76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Астана қ.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Қазақстан Республикасы Экология және табиғи ресурстар министрлігі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Қазақстан Республикасы Экология және табиғи ресурстар министрлігі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«ҚАЗГИДРОМЕТ» РМК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352550" y="1023937"/>
            <a:ext cx="2028825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79756878"/>
              </p:ext>
            </p:extLst>
          </p:nvPr>
        </p:nvGraphicFramePr>
        <p:xfrm>
          <a:off x="307975" y="2500311"/>
          <a:ext cx="4465637" cy="21796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637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№</a:t>
                      </a:r>
                      <a:r>
                        <a:rPr lang="ru-RU" dirty="0"/>
                        <a:t>72</a:t>
                      </a:r>
                      <a:r>
                        <a:rPr dirty="0"/>
                        <a:t> КҮНДЕЛІКТІ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АУА БАССЕЙНІНІҢ ЖАЙ-КҮЙІ БЮЛЛЕТЕНІ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Астана</a:t>
                      </a:r>
                      <a:r>
                        <a:rPr dirty="0"/>
                        <a:t> қ. 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2025 </a:t>
                      </a:r>
                      <a:r>
                        <a:rPr dirty="0" err="1"/>
                        <a:t>жыл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13</a:t>
                      </a:r>
                      <a:r>
                        <a:rPr lang="ru-RU" baseline="0" dirty="0"/>
                        <a:t> </a:t>
                      </a:r>
                      <a:r>
                        <a:rPr dirty="0" err="1"/>
                        <a:t>наурыз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Астана қаласы  бойынша ауа-райы болжамы…"/>
          <p:cNvSpPr txBox="1"/>
          <p:nvPr/>
        </p:nvSpPr>
        <p:spPr>
          <a:xfrm>
            <a:off x="4982845" y="115888"/>
            <a:ext cx="471074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Астана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қаласы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ауа-райы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болжамы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14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20-дан 14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20-ға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күндіз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жауын-шашын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жаңбыр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Көктайғақ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Оңтүстіктен жел соғады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Ауа температурасы түнде 8-10 граудс аяз, күндіз 0 градус шамасында.</a:t>
            </a: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15 наурызға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14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20-дан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08-ге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түнде қар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Оңтүстік-батыстан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соғады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күші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Ауа 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температурасы 3-5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градус аяз.</a:t>
            </a:r>
          </a:p>
        </p:txBody>
      </p:sp>
      <p:graphicFrame>
        <p:nvGraphicFramePr>
          <p:cNvPr id="27" name="Table"/>
          <p:cNvGraphicFramePr/>
          <p:nvPr>
            <p:extLst>
              <p:ext uri="{D42A27DB-BD31-4B8C-83A1-F6EECF244321}">
                <p14:modId xmlns:p14="http://schemas.microsoft.com/office/powerpoint/2010/main" val="3474184602"/>
              </p:ext>
            </p:extLst>
          </p:nvPr>
        </p:nvGraphicFramePr>
        <p:xfrm>
          <a:off x="5064125" y="4206875"/>
          <a:ext cx="4571998" cy="197223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5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Ластаушы зат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Нақты шоғырлану, мкг/м3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ШЖШ асу еселігі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18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РМ-2,5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РМ-10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Көміртегі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3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Күкіртті сутегі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Table"/>
          <p:cNvGraphicFramePr/>
          <p:nvPr/>
        </p:nvGraphicFramePr>
        <p:xfrm>
          <a:off x="4973637" y="6237287"/>
          <a:ext cx="4787900" cy="3209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78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1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2022ж.02.08 № ҚР ДСМ-70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«атмосфералық ауаға қатысты санитарлық-эпидемиологиялық ережелер мен нормаларға» сәйкес ШЖШ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2025 жылғы 01 наурыз Астана қаласының атмосфералық ауасының жай-күйі"/>
          <p:cNvSpPr txBox="1"/>
          <p:nvPr/>
        </p:nvSpPr>
        <p:spPr>
          <a:xfrm>
            <a:off x="4982845" y="3719513"/>
            <a:ext cx="4766310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2025 </a:t>
            </a:r>
            <a:r>
              <a:rPr dirty="0" err="1"/>
              <a:t>жылғы</a:t>
            </a:r>
            <a:r>
              <a:rPr dirty="0"/>
              <a:t> 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наурыз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қаласының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ауасының</a:t>
            </a:r>
            <a:r>
              <a:rPr dirty="0"/>
              <a:t> </a:t>
            </a:r>
            <a:r>
              <a:rPr dirty="0" err="1"/>
              <a:t>жай-күйі</a:t>
            </a:r>
            <a:endParaRPr dirty="0"/>
          </a:p>
        </p:txBody>
      </p:sp>
      <p:sp>
        <p:nvSpPr>
          <p:cNvPr id="30" name="Метеорологиялық жағдайлар қала атмосферасында ластаушы заттардың түнде 07 қаңтарда жиналуына, күндіз 07, түнде 08 қаңтарда сейілуіне ықпал етеді.…"/>
          <p:cNvSpPr txBox="1"/>
          <p:nvPr/>
        </p:nvSpPr>
        <p:spPr>
          <a:xfrm>
            <a:off x="5010150" y="2397125"/>
            <a:ext cx="4679950" cy="83099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7998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атмосферасында</a:t>
            </a:r>
            <a:r>
              <a:rPr dirty="0"/>
              <a:t> </a:t>
            </a:r>
            <a:r>
              <a:rPr dirty="0" err="1"/>
              <a:t>ластаушы</a:t>
            </a:r>
            <a:r>
              <a:rPr dirty="0"/>
              <a:t> </a:t>
            </a:r>
            <a:r>
              <a:rPr dirty="0" err="1"/>
              <a:t>заттардың</a:t>
            </a:r>
            <a:r>
              <a:rPr b="1" dirty="0"/>
              <a:t> </a:t>
            </a:r>
            <a:r>
              <a:rPr lang="kk-KZ" b="1" dirty="0"/>
              <a:t>сейіліуіне</a:t>
            </a:r>
            <a:r>
              <a:rPr b="1" dirty="0"/>
              <a:t> </a:t>
            </a:r>
            <a:r>
              <a:rPr dirty="0" err="1"/>
              <a:t>ықпал</a:t>
            </a:r>
            <a:r>
              <a:rPr dirty="0"/>
              <a:t> </a:t>
            </a:r>
            <a:r>
              <a:rPr dirty="0" err="1"/>
              <a:t>етеді</a:t>
            </a:r>
            <a:r>
              <a:rPr dirty="0"/>
              <a:t>. 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деңгейінің</a:t>
            </a:r>
            <a:r>
              <a:rPr lang="kk-KZ" b="1" dirty="0"/>
              <a:t> </a:t>
            </a:r>
            <a:r>
              <a:rPr lang="ru-RU" b="1" dirty="0" err="1"/>
              <a:t>төмен</a:t>
            </a:r>
            <a:r>
              <a:rPr sz="1000" dirty="0"/>
              <a:t> </a:t>
            </a:r>
            <a:r>
              <a:rPr dirty="0" err="1"/>
              <a:t>болуы</a:t>
            </a:r>
            <a:r>
              <a:rPr dirty="0"/>
              <a:t> </a:t>
            </a:r>
            <a:r>
              <a:rPr dirty="0" err="1"/>
              <a:t>күтілуде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Астана қаласында атмосфералық ауаның ластану деңгейін бақылау 10 бақылау бекетінде жүргізіледі:…"/>
          <p:cNvSpPr txBox="1"/>
          <p:nvPr/>
        </p:nvSpPr>
        <p:spPr>
          <a:xfrm>
            <a:off x="174306" y="1816100"/>
            <a:ext cx="471075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қаласында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</a:t>
            </a:r>
            <a:r>
              <a:rPr dirty="0"/>
              <a:t> </a:t>
            </a:r>
            <a:r>
              <a:rPr dirty="0" err="1"/>
              <a:t>бақылау</a:t>
            </a:r>
            <a:r>
              <a:rPr dirty="0"/>
              <a:t> 10 </a:t>
            </a:r>
            <a:r>
              <a:rPr dirty="0" err="1"/>
              <a:t>бақылау</a:t>
            </a:r>
            <a:r>
              <a:rPr dirty="0"/>
              <a:t> </a:t>
            </a:r>
            <a:r>
              <a:rPr dirty="0" err="1"/>
              <a:t>бекетінде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1 </a:t>
            </a:r>
            <a:r>
              <a:rPr dirty="0" err="1"/>
              <a:t>бекет</a:t>
            </a:r>
            <a:r>
              <a:rPr dirty="0"/>
              <a:t> – </a:t>
            </a:r>
            <a:r>
              <a:rPr dirty="0" err="1"/>
              <a:t>Жамбыл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11;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2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3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Шонанович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4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Лепсі</a:t>
            </a:r>
            <a:r>
              <a:rPr dirty="0"/>
              <a:t> </a:t>
            </a:r>
            <a:r>
              <a:rPr dirty="0" err="1"/>
              <a:t>көшесі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5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Тұран</a:t>
            </a:r>
            <a:r>
              <a:rPr dirty="0"/>
              <a:t> </a:t>
            </a:r>
            <a:r>
              <a:rPr dirty="0" err="1"/>
              <a:t>даңғылы</a:t>
            </a:r>
            <a:r>
              <a:rPr dirty="0"/>
              <a:t>, 2/1 </a:t>
            </a:r>
            <a:r>
              <a:rPr dirty="0" err="1"/>
              <a:t>орталық</a:t>
            </a:r>
            <a:r>
              <a:rPr dirty="0"/>
              <a:t> </a:t>
            </a:r>
            <a:r>
              <a:rPr dirty="0" err="1"/>
              <a:t>құтқару</a:t>
            </a:r>
            <a:r>
              <a:rPr dirty="0"/>
              <a:t> </a:t>
            </a:r>
            <a:r>
              <a:rPr dirty="0" err="1"/>
              <a:t>станциясы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6 </a:t>
            </a:r>
            <a:r>
              <a:rPr dirty="0" err="1"/>
              <a:t>бекет</a:t>
            </a:r>
            <a:r>
              <a:rPr dirty="0"/>
              <a:t> – </a:t>
            </a:r>
            <a:r>
              <a:rPr dirty="0" err="1"/>
              <a:t>Ақжол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Тазалық</a:t>
            </a:r>
            <a:r>
              <a:rPr dirty="0"/>
              <a:t>» </a:t>
            </a:r>
            <a:r>
              <a:rPr dirty="0" err="1"/>
              <a:t>сарқынды</a:t>
            </a:r>
            <a:r>
              <a:rPr dirty="0"/>
              <a:t> </a:t>
            </a:r>
            <a:r>
              <a:rPr dirty="0" err="1"/>
              <a:t>сулар</a:t>
            </a:r>
            <a:r>
              <a:rPr dirty="0"/>
              <a:t> </a:t>
            </a:r>
            <a:r>
              <a:rPr dirty="0" err="1"/>
              <a:t>тұндырғышының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7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Түркістан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2/1 (РФММ);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8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Бабатайұлы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24 </a:t>
            </a:r>
            <a:r>
              <a:rPr dirty="0" err="1"/>
              <a:t>үй</a:t>
            </a:r>
            <a:r>
              <a:rPr dirty="0"/>
              <a:t>, Көктал-1, </a:t>
            </a:r>
            <a:r>
              <a:rPr dirty="0" err="1"/>
              <a:t>Сарыарқа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9 </a:t>
            </a:r>
            <a:r>
              <a:rPr dirty="0" err="1"/>
              <a:t>бекет</a:t>
            </a:r>
            <a:r>
              <a:rPr dirty="0"/>
              <a:t> – А. </a:t>
            </a:r>
            <a:r>
              <a:rPr dirty="0" err="1"/>
              <a:t>Байтұрсынов</a:t>
            </a:r>
            <a:r>
              <a:rPr dirty="0"/>
              <a:t> </a:t>
            </a:r>
            <a:r>
              <a:rPr dirty="0" err="1"/>
              <a:t>көшесі</a:t>
            </a:r>
            <a:r>
              <a:rPr dirty="0"/>
              <a:t>, 25, Х. </a:t>
            </a:r>
            <a:r>
              <a:rPr dirty="0" err="1"/>
              <a:t>Сұлтан</a:t>
            </a:r>
            <a:r>
              <a:rPr dirty="0"/>
              <a:t> </a:t>
            </a:r>
            <a:r>
              <a:rPr dirty="0" err="1"/>
              <a:t>мешіті</a:t>
            </a:r>
            <a:r>
              <a:rPr dirty="0"/>
              <a:t>, </a:t>
            </a:r>
            <a:r>
              <a:rPr dirty="0" err="1"/>
              <a:t>Алматы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10 </a:t>
            </a:r>
            <a:r>
              <a:rPr dirty="0" err="1"/>
              <a:t>бекет</a:t>
            </a:r>
            <a:r>
              <a:rPr dirty="0"/>
              <a:t> –  қ. </a:t>
            </a:r>
            <a:r>
              <a:rPr dirty="0" err="1"/>
              <a:t>Мұңайтпасов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13, </a:t>
            </a:r>
            <a:r>
              <a:rPr dirty="0" err="1"/>
              <a:t>Алматы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.</a:t>
            </a:r>
          </a:p>
        </p:txBody>
      </p:sp>
      <p:sp>
        <p:nvSpPr>
          <p:cNvPr id="35" name="«Р» параметрі жалпы қала бойынша ауаның ластануының жалпыланған көрсеткіші болып табылады."/>
          <p:cNvSpPr txBox="1"/>
          <p:nvPr/>
        </p:nvSpPr>
        <p:spPr>
          <a:xfrm>
            <a:off x="4998720" y="101601"/>
            <a:ext cx="4732974" cy="465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«Р» параметрі жалпы қала бойынша ауаның ластануының жалпыланған көрсеткіші болып табылады.</a:t>
            </a:r>
          </a:p>
        </p:txBody>
      </p:sp>
      <p:grpSp>
        <p:nvGrpSpPr>
          <p:cNvPr id="38" name="Group"/>
          <p:cNvGrpSpPr/>
          <p:nvPr/>
        </p:nvGrpSpPr>
        <p:grpSpPr>
          <a:xfrm>
            <a:off x="5224364" y="4357687"/>
            <a:ext cx="4369217" cy="1128139"/>
            <a:chOff x="0" y="0"/>
            <a:chExt cx="4369216" cy="1128138"/>
          </a:xfrm>
        </p:grpSpPr>
        <p:sp>
          <p:nvSpPr>
            <p:cNvPr id="36" name="Астана қ., Мәңгілік ел даңғылы, 11/1"/>
            <p:cNvSpPr txBox="1"/>
            <p:nvPr/>
          </p:nvSpPr>
          <p:spPr>
            <a:xfrm>
              <a:off x="-1" y="330895"/>
              <a:ext cx="2085538" cy="7972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Астана қ., Мәңгілік ел даңғылы, 11/1</a:t>
              </a:r>
            </a:p>
          </p:txBody>
        </p:sp>
        <p:sp>
          <p:nvSpPr>
            <p:cNvPr id="37" name="Байланыстар :"/>
            <p:cNvSpPr txBox="1"/>
            <p:nvPr/>
          </p:nvSpPr>
          <p:spPr>
            <a:xfrm>
              <a:off x="170214" y="0"/>
              <a:ext cx="4199003" cy="8469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Байланыстар :</a:t>
              </a:r>
            </a:p>
          </p:txBody>
        </p:sp>
      </p:grpSp>
      <p:sp>
        <p:nvSpPr>
          <p:cNvPr id="39" name="Ақпаратты пайдаланған кезде &quot;Қазгидромет&quot; РМК-ға сілтеме жасау міндетті"/>
          <p:cNvSpPr txBox="1"/>
          <p:nvPr/>
        </p:nvSpPr>
        <p:spPr>
          <a:xfrm>
            <a:off x="5024120" y="6496051"/>
            <a:ext cx="4755199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Ақпаратты пайдаланған кезде "Қазгидромет" РМК-ға сілтеме жасау міндетті </a:t>
            </a:r>
          </a:p>
        </p:txBody>
      </p:sp>
      <p:sp>
        <p:nvSpPr>
          <p:cNvPr id="40" name="Дайындаған: Туяк С. /Сагандыкова З."/>
          <p:cNvSpPr txBox="1"/>
          <p:nvPr/>
        </p:nvSpPr>
        <p:spPr>
          <a:xfrm>
            <a:off x="5072062" y="6167437"/>
            <a:ext cx="4521202" cy="307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400" b="1" i="1"/>
            </a:pPr>
            <a:r>
              <a:rPr dirty="0"/>
              <a:t>  </a:t>
            </a:r>
            <a:r>
              <a:rPr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Дайындаған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. /</a:t>
            </a:r>
            <a:r>
              <a:rPr lang="ru-RU"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Ке</a:t>
            </a:r>
            <a:r>
              <a:rPr lang="kk-KZ" sz="1200" dirty="0">
                <a:latin typeface="Times New Roman"/>
                <a:ea typeface="Times New Roman"/>
                <a:cs typeface="Times New Roman"/>
                <a:sym typeface="Times New Roman"/>
              </a:rPr>
              <a:t>ңшілік Ы.</a:t>
            </a:r>
            <a:endParaRPr sz="12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41" name="Table"/>
          <p:cNvGraphicFramePr/>
          <p:nvPr/>
        </p:nvGraphicFramePr>
        <p:xfrm>
          <a:off x="5280025" y="563562"/>
          <a:ext cx="4194174" cy="8048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12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1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Ластану дәрежесін анықтау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төмен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көтеріңкі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өте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*Жалпы қала бойынша ауаның ластануының жалпыланған көрсеткішін есептеу және ЖМҚ дәрежесін анықтау &quot;қолайсыз метеорологиялық жағдайлар туралы ақпаратты ұсыну ережесінде, осындай ақпараттың құрамы мен мазмұнына қойылатын талаптарда, оны жариялау және мүдде"/>
          <p:cNvSpPr txBox="1"/>
          <p:nvPr/>
        </p:nvSpPr>
        <p:spPr>
          <a:xfrm>
            <a:off x="5011420" y="1335087"/>
            <a:ext cx="4721860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ластануының</a:t>
            </a:r>
            <a:r>
              <a:rPr dirty="0"/>
              <a:t> </a:t>
            </a:r>
            <a:r>
              <a:rPr dirty="0" err="1"/>
              <a:t>жалпыланған</a:t>
            </a:r>
            <a:r>
              <a:rPr dirty="0"/>
              <a:t> </a:t>
            </a:r>
            <a:r>
              <a:rPr dirty="0" err="1"/>
              <a:t>көрсеткішін</a:t>
            </a:r>
            <a:r>
              <a:rPr dirty="0"/>
              <a:t> </a:t>
            </a:r>
            <a:r>
              <a:rPr dirty="0" err="1"/>
              <a:t>есептеу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ЖМҚ </a:t>
            </a:r>
            <a:r>
              <a:rPr dirty="0" err="1"/>
              <a:t>дәрежесін</a:t>
            </a:r>
            <a:r>
              <a:rPr dirty="0"/>
              <a:t> </a:t>
            </a:r>
            <a:r>
              <a:rPr dirty="0" err="1"/>
              <a:t>анықтау</a:t>
            </a:r>
            <a:r>
              <a:rPr dirty="0"/>
              <a:t> "</a:t>
            </a:r>
            <a:r>
              <a:rPr dirty="0" err="1"/>
              <a:t>қолайсыз</a:t>
            </a:r>
            <a:r>
              <a:rPr dirty="0"/>
              <a:t> </a:t>
            </a: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туралы</a:t>
            </a:r>
            <a:r>
              <a:rPr dirty="0"/>
              <a:t> </a:t>
            </a:r>
            <a:r>
              <a:rPr dirty="0" err="1"/>
              <a:t>ақпаратты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ережесінде</a:t>
            </a:r>
            <a:r>
              <a:rPr dirty="0"/>
              <a:t>, </a:t>
            </a:r>
            <a:r>
              <a:rPr dirty="0" err="1"/>
              <a:t>осындай</a:t>
            </a:r>
            <a:r>
              <a:rPr dirty="0"/>
              <a:t> </a:t>
            </a:r>
            <a:r>
              <a:rPr dirty="0" err="1"/>
              <a:t>ақпараттың</a:t>
            </a:r>
            <a:r>
              <a:rPr dirty="0"/>
              <a:t> </a:t>
            </a:r>
            <a:r>
              <a:rPr dirty="0" err="1"/>
              <a:t>құрамы</a:t>
            </a:r>
            <a:r>
              <a:rPr dirty="0"/>
              <a:t> </a:t>
            </a:r>
            <a:r>
              <a:rPr dirty="0" err="1"/>
              <a:t>мен</a:t>
            </a:r>
            <a:r>
              <a:rPr dirty="0"/>
              <a:t> </a:t>
            </a:r>
            <a:r>
              <a:rPr dirty="0" err="1"/>
              <a:t>мазмұнына</a:t>
            </a:r>
            <a:r>
              <a:rPr dirty="0"/>
              <a:t> </a:t>
            </a:r>
            <a:r>
              <a:rPr dirty="0" err="1"/>
              <a:t>қойылатын</a:t>
            </a:r>
            <a:r>
              <a:rPr dirty="0"/>
              <a:t> </a:t>
            </a:r>
            <a:r>
              <a:rPr dirty="0" err="1"/>
              <a:t>талаптарда</a:t>
            </a:r>
            <a:r>
              <a:rPr dirty="0"/>
              <a:t>, </a:t>
            </a:r>
            <a:r>
              <a:rPr dirty="0" err="1"/>
              <a:t>оны</a:t>
            </a:r>
            <a:r>
              <a:rPr dirty="0"/>
              <a:t> </a:t>
            </a:r>
            <a:r>
              <a:rPr dirty="0" err="1"/>
              <a:t>жариялау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</a:t>
            </a:r>
            <a:r>
              <a:rPr dirty="0" err="1"/>
              <a:t>мүдделі</a:t>
            </a:r>
            <a:r>
              <a:rPr dirty="0"/>
              <a:t> </a:t>
            </a:r>
            <a:r>
              <a:rPr dirty="0" err="1"/>
              <a:t>тұлғаларға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тәртібінде"келтірілген</a:t>
            </a:r>
            <a:r>
              <a:rPr dirty="0"/>
              <a:t> </a:t>
            </a:r>
            <a:r>
              <a:rPr dirty="0" err="1"/>
              <a:t>нұсқауларға</a:t>
            </a:r>
            <a:r>
              <a:rPr dirty="0"/>
              <a:t> </a:t>
            </a:r>
            <a:r>
              <a:rPr dirty="0" err="1"/>
              <a:t>сәйкес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.</a:t>
            </a:r>
          </a:p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ҚР </a:t>
            </a:r>
            <a:r>
              <a:rPr dirty="0" err="1"/>
              <a:t>әрбір</a:t>
            </a:r>
            <a:r>
              <a:rPr dirty="0"/>
              <a:t> </a:t>
            </a:r>
            <a:r>
              <a:rPr dirty="0" err="1"/>
              <a:t>қаласы</a:t>
            </a:r>
            <a:r>
              <a:rPr dirty="0"/>
              <a:t> </a:t>
            </a:r>
            <a:r>
              <a:rPr dirty="0" err="1"/>
              <a:t>үшін</a:t>
            </a:r>
            <a:r>
              <a:rPr dirty="0"/>
              <a:t> "Р" </a:t>
            </a:r>
            <a:r>
              <a:rPr dirty="0" err="1"/>
              <a:t>параметрінің</a:t>
            </a:r>
            <a:r>
              <a:rPr dirty="0"/>
              <a:t> </a:t>
            </a:r>
            <a:r>
              <a:rPr dirty="0" err="1"/>
              <a:t>градациясы</a:t>
            </a:r>
            <a:r>
              <a:rPr dirty="0"/>
              <a:t> </a:t>
            </a:r>
            <a:r>
              <a:rPr dirty="0" err="1"/>
              <a:t>жеке</a:t>
            </a:r>
            <a:r>
              <a:rPr dirty="0"/>
              <a:t> </a:t>
            </a:r>
            <a:r>
              <a:rPr dirty="0" err="1"/>
              <a:t>болып</a:t>
            </a:r>
            <a:r>
              <a:rPr dirty="0"/>
              <a:t> </a:t>
            </a:r>
            <a:r>
              <a:rPr dirty="0" err="1"/>
              <a:t>табылады</a:t>
            </a:r>
            <a:r>
              <a:rPr dirty="0"/>
              <a:t>, </a:t>
            </a:r>
            <a:r>
              <a:rPr dirty="0" err="1"/>
              <a:t>көпжылдық</a:t>
            </a:r>
            <a:r>
              <a:rPr dirty="0"/>
              <a:t> </a:t>
            </a:r>
            <a:r>
              <a:rPr dirty="0" err="1"/>
              <a:t>деректер</a:t>
            </a:r>
            <a:r>
              <a:rPr dirty="0"/>
              <a:t> </a:t>
            </a:r>
            <a:r>
              <a:rPr dirty="0" err="1"/>
              <a:t>негізінде</a:t>
            </a:r>
            <a:r>
              <a:rPr dirty="0"/>
              <a:t> </a:t>
            </a:r>
            <a:r>
              <a:rPr dirty="0" err="1"/>
              <a:t>есептеледі</a:t>
            </a:r>
            <a:r>
              <a:rPr dirty="0"/>
              <a:t>.</a:t>
            </a:r>
          </a:p>
        </p:txBody>
      </p:sp>
      <p:sp>
        <p:nvSpPr>
          <p:cNvPr id="43" name="Әртүрлі дәрежедегі ҚМЖ туралы ескертулерді ұсыну шарттары"/>
          <p:cNvSpPr txBox="1"/>
          <p:nvPr/>
        </p:nvSpPr>
        <p:spPr>
          <a:xfrm>
            <a:off x="5003482" y="2049462"/>
            <a:ext cx="4712337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Әртүрлі дәрежедегі ҚМЖ туралы ескертулерді ұсыну шарттары</a:t>
            </a:r>
            <a:r>
              <a:rPr sz="1800" i="0"/>
              <a:t> </a:t>
            </a:r>
          </a:p>
        </p:txBody>
      </p:sp>
      <p:graphicFrame>
        <p:nvGraphicFramePr>
          <p:cNvPr id="44" name="Table"/>
          <p:cNvGraphicFramePr/>
          <p:nvPr/>
        </p:nvGraphicFramePr>
        <p:xfrm>
          <a:off x="5030787" y="2378075"/>
          <a:ext cx="4606925" cy="21066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4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ҚМЖ</a:t>
                      </a:r>
                    </a:p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дәрежесі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Ескерту шарттары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4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жоғары дәрежені көрсетсе, сондай-ақ барлық немесе көптеген посттарда 1ПДК</a:t>
                      </a:r>
                      <a:r>
                        <a:rPr baseline="-25000"/>
                        <a:t>м.р</a:t>
                      </a:r>
                      <a:r>
                        <a:t>&lt; СИ &lt; 3ПДК</a:t>
                      </a:r>
                      <a:r>
                        <a:rPr baseline="-25000"/>
                        <a:t>м.р. </a:t>
                      </a:r>
                      <a:r>
                        <a:t>немесе СИ ≥ 3ПДКм.р. шарты орындалса;</a:t>
                      </a:r>
                      <a:endParaRPr baseline="-25000"/>
                    </a:p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"P" параметрі өте жоғары дәрежеде болса, бірақ барлық немесе посттардың басым бөлігінде СИ &lt;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орындалса;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өте жоғары дәрежені көрсетсе, сондай-ақ барлық немесе посттардың басым бөлігінде СИ ≥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Егер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екі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күн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қатарынан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одан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да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көп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уақыт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ішінде</a:t>
                      </a:r>
                      <a:r>
                        <a:rPr dirty="0"/>
                        <a:t> "Р" </a:t>
                      </a:r>
                      <a:r>
                        <a:rPr dirty="0" err="1"/>
                        <a:t>параметрі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өте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жоғары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дәрежені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көрсетсе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сондай-ақ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барлық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посттардың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басым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бөлігінде</a:t>
                      </a:r>
                      <a:r>
                        <a:rPr dirty="0"/>
                        <a:t> СИ ≥ 5ПДК</a:t>
                      </a:r>
                      <a:r>
                        <a:rPr baseline="-25000" dirty="0"/>
                        <a:t>м.р. </a:t>
                      </a:r>
                      <a:r>
                        <a:rPr dirty="0" err="1"/>
                        <a:t>шарты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орындалса</a:t>
                      </a:r>
                      <a:r>
                        <a:rPr dirty="0"/>
                        <a:t>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"/>
          <p:cNvSpPr txBox="1"/>
          <p:nvPr/>
        </p:nvSpPr>
        <p:spPr>
          <a:xfrm>
            <a:off x="5005070" y="4445001"/>
            <a:ext cx="4732974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</a:t>
            </a:r>
          </a:p>
        </p:txBody>
      </p:sp>
      <p:graphicFrame>
        <p:nvGraphicFramePr>
          <p:cNvPr id="46" name="Table"/>
          <p:cNvGraphicFramePr/>
          <p:nvPr/>
        </p:nvGraphicFramePr>
        <p:xfrm>
          <a:off x="5167312" y="5429250"/>
          <a:ext cx="4035422" cy="7923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17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Астана қаласы ҚОЛМСЗ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Тел.: +7 (7172) 79-83-33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E-mail: </a:t>
                      </a:r>
                      <a:r>
                        <a:rPr b="1"/>
                        <a:t>info@meteo.kz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Гидрометеорологиялық</a:t>
                      </a:r>
                      <a:r>
                        <a:rPr sz="8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орталық</a:t>
                      </a:r>
                      <a:endParaRPr sz="8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Тел</a:t>
                      </a:r>
                      <a:r>
                        <a:rPr dirty="0"/>
                        <a:t>.: +7 (7172) 79-83-26, 79-83-83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E-mail: </a:t>
                      </a:r>
                      <a:r>
                        <a:rPr b="1" u="sng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hlinkClick r:id="rId2"/>
                        </a:rPr>
                        <a:t>ukpp@meteo.kz</a:t>
                      </a:r>
                      <a:r>
                        <a:rPr b="1" dirty="0"/>
                        <a:t> 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668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</cp:revision>
  <dcterms:modified xsi:type="dcterms:W3CDTF">2025-03-13T09:30:51Z</dcterms:modified>
</cp:coreProperties>
</file>