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39723412"/>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073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15 наурыз</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46075"/>
            <a:ext cx="4843496"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altLang="ru-RU" sz="1200" b="1" dirty="0" smtClean="0">
                <a:latin typeface="Times New Roman" pitchFamily="18" charset="0"/>
                <a:cs typeface="Times New Roman" pitchFamily="18" charset="0"/>
              </a:rPr>
              <a:t>15 наурызға 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2025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14 </a:t>
            </a:r>
            <a:r>
              <a:rPr lang="ru-RU" altLang="ru-RU" sz="1200" b="1" dirty="0" err="1">
                <a:solidFill>
                  <a:srgbClr val="000000"/>
                </a:solidFill>
                <a:latin typeface="Times New Roman" pitchFamily="18" charset="0"/>
                <a:cs typeface="Times New Roman" pitchFamily="18" charset="0"/>
              </a:rPr>
              <a:t>наурыз</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15 </a:t>
            </a:r>
            <a:r>
              <a:rPr lang="ru-RU" altLang="ru-RU" sz="1200" b="1" dirty="0" err="1" smtClean="0">
                <a:solidFill>
                  <a:srgbClr val="000000"/>
                </a:solidFill>
                <a:latin typeface="Times New Roman" pitchFamily="18" charset="0"/>
                <a:cs typeface="Times New Roman" pitchFamily="18" charset="0"/>
              </a:rPr>
              <a:t>наурыз</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anose="02020603050405020304" pitchFamily="18" charset="0"/>
                <a:cs typeface="Times New Roman" panose="02020603050405020304" pitchFamily="18" charset="0"/>
              </a:rPr>
              <a:t>Көшпелі бұлтты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жауын-шашынсыз, тұман түседі. Оңтүстік-шығыстан, оңтүстіктен жел соғады, </a:t>
            </a:r>
            <a:r>
              <a:rPr lang="kk-KZ" sz="1200" dirty="0">
                <a:latin typeface="Times New Roman" panose="02020603050405020304" pitchFamily="18" charset="0"/>
                <a:cs typeface="Times New Roman" panose="02020603050405020304" pitchFamily="18" charset="0"/>
              </a:rPr>
              <a:t>күші </a:t>
            </a:r>
            <a:r>
              <a:rPr lang="kk-KZ" sz="1200" dirty="0" smtClean="0">
                <a:latin typeface="Times New Roman" panose="02020603050405020304" pitchFamily="18" charset="0"/>
                <a:cs typeface="Times New Roman" panose="02020603050405020304" pitchFamily="18" charset="0"/>
              </a:rPr>
              <a:t>1-6 м/с</a:t>
            </a:r>
            <a:r>
              <a:rPr lang="kk-KZ" sz="1200" dirty="0">
                <a:latin typeface="Times New Roman" panose="02020603050405020304" pitchFamily="18" charset="0"/>
                <a:cs typeface="Times New Roman" panose="02020603050405020304" pitchFamily="18" charset="0"/>
              </a:rPr>
              <a:t>. Ауа температурасы түнде </a:t>
            </a:r>
            <a:r>
              <a:rPr lang="kk-KZ" sz="1200" dirty="0" smtClean="0">
                <a:latin typeface="Times New Roman" panose="02020603050405020304" pitchFamily="18" charset="0"/>
                <a:cs typeface="Times New Roman" panose="02020603050405020304" pitchFamily="18" charset="0"/>
              </a:rPr>
              <a:t>0-2, </a:t>
            </a:r>
            <a:r>
              <a:rPr lang="kk-KZ" sz="1200" dirty="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5-7 </a:t>
            </a:r>
            <a:r>
              <a:rPr lang="kk-KZ" sz="1200" dirty="0">
                <a:latin typeface="Times New Roman" panose="02020603050405020304" pitchFamily="18" charset="0"/>
                <a:cs typeface="Times New Roman" panose="02020603050405020304" pitchFamily="18" charset="0"/>
              </a:rPr>
              <a:t>градус жылы болады</a:t>
            </a:r>
            <a:r>
              <a:rPr lang="kk-KZ" sz="1200" dirty="0" smtClean="0">
                <a:latin typeface="Times New Roman" panose="02020603050405020304" pitchFamily="18" charset="0"/>
                <a:cs typeface="Times New Roman" panose="02020603050405020304" pitchFamily="18" charset="0"/>
              </a:rPr>
              <a:t>.</a:t>
            </a:r>
          </a:p>
          <a:p>
            <a:pPr algn="ctr"/>
            <a:r>
              <a:rPr lang="kk-KZ" altLang="ru-RU" sz="1200" b="1" dirty="0" smtClean="0">
                <a:solidFill>
                  <a:srgbClr val="000000"/>
                </a:solidFill>
                <a:latin typeface="Times New Roman" pitchFamily="18" charset="0"/>
                <a:cs typeface="Times New Roman" pitchFamily="18" charset="0"/>
              </a:rPr>
              <a:t>16 наурызда </a:t>
            </a:r>
          </a:p>
          <a:p>
            <a:pPr algn="ctr"/>
            <a:r>
              <a:rPr lang="ru-RU" sz="1200" b="1" dirty="0" smtClean="0">
                <a:solidFill>
                  <a:srgbClr val="000000"/>
                </a:solidFill>
                <a:latin typeface="Times New Roman" pitchFamily="18" charset="0"/>
                <a:cs typeface="Times New Roman" pitchFamily="18" charset="0"/>
              </a:rPr>
              <a:t>2025 </a:t>
            </a:r>
            <a:r>
              <a:rPr lang="ru-RU" sz="1200" b="1" dirty="0">
                <a:solidFill>
                  <a:srgbClr val="000000"/>
                </a:solidFill>
                <a:latin typeface="Times New Roman" pitchFamily="18" charset="0"/>
                <a:cs typeface="Times New Roman" pitchFamily="18" charset="0"/>
              </a:rPr>
              <a:t>ж. </a:t>
            </a:r>
            <a:r>
              <a:rPr lang="ru-RU" sz="1200" b="1" dirty="0" smtClean="0">
                <a:solidFill>
                  <a:srgbClr val="000000"/>
                </a:solidFill>
                <a:latin typeface="Times New Roman" pitchFamily="18" charset="0"/>
                <a:cs typeface="Times New Roman" pitchFamily="18" charset="0"/>
              </a:rPr>
              <a:t>15 </a:t>
            </a:r>
            <a:r>
              <a:rPr lang="ru-RU" sz="1200" b="1" dirty="0" err="1" smtClean="0">
                <a:solidFill>
                  <a:srgbClr val="000000"/>
                </a:solidFill>
                <a:latin typeface="Times New Roman" pitchFamily="18" charset="0"/>
                <a:cs typeface="Times New Roman" pitchFamily="18" charset="0"/>
              </a:rPr>
              <a:t>наурыз</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16 </a:t>
            </a:r>
            <a:r>
              <a:rPr lang="ru-RU" sz="1200" b="1" dirty="0" err="1" smtClean="0">
                <a:solidFill>
                  <a:srgbClr val="000000"/>
                </a:solidFill>
                <a:latin typeface="Times New Roman" pitchFamily="18" charset="0"/>
                <a:cs typeface="Times New Roman" pitchFamily="18" charset="0"/>
              </a:rPr>
              <a:t>наурыз</a:t>
            </a:r>
            <a:r>
              <a:rPr lang="kk-KZ"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anose="02020603050405020304" pitchFamily="18" charset="0"/>
                <a:cs typeface="Times New Roman" panose="02020603050405020304" pitchFamily="18" charset="0"/>
              </a:rPr>
              <a:t>Көшпелі бұлтты</a:t>
            </a:r>
            <a:r>
              <a:rPr lang="kk-KZ" sz="1200" smtClean="0">
                <a:latin typeface="Times New Roman" panose="02020603050405020304" pitchFamily="18" charset="0"/>
                <a:cs typeface="Times New Roman" panose="02020603050405020304" pitchFamily="18" charset="0"/>
              </a:rPr>
              <a:t>, жаңбыр </a:t>
            </a:r>
            <a:r>
              <a:rPr lang="kk-KZ" sz="1200" dirty="0" smtClean="0">
                <a:latin typeface="Times New Roman" panose="02020603050405020304" pitchFamily="18" charset="0"/>
                <a:cs typeface="Times New Roman" panose="02020603050405020304" pitchFamily="18" charset="0"/>
              </a:rPr>
              <a:t>жауады. </a:t>
            </a:r>
            <a:r>
              <a:rPr lang="ru-RU" sz="1200" dirty="0" err="1" smtClean="0">
                <a:latin typeface="Times New Roman" panose="02020603050405020304" pitchFamily="18" charset="0"/>
                <a:cs typeface="Times New Roman" panose="02020603050405020304" pitchFamily="18" charset="0"/>
              </a:rPr>
              <a:t>Оңтүстік-шығыстан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5-10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 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11089879"/>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xmlns="" val="3583770891"/>
                    </a:ext>
                  </a:extLst>
                </a:gridCol>
                <a:gridCol w="1428237">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2471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494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61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303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1</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23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308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200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14 наурыздағы </a:t>
            </a:r>
            <a:r>
              <a:rPr lang="ru-RU" altLang="ru-RU" sz="1200" b="1" dirty="0" smtClean="0">
                <a:latin typeface="Times New Roman" panose="02020603050405020304" pitchFamily="18" charset="0"/>
                <a:cs typeface="Times New Roman" panose="02020603050405020304" pitchFamily="18" charset="0"/>
              </a:rPr>
              <a:t>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67756" y="2061536"/>
            <a:ext cx="4714908" cy="120032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2025 </a:t>
            </a:r>
            <a:r>
              <a:rPr lang="kk-KZ" sz="1200" dirty="0">
                <a:solidFill>
                  <a:schemeClr val="tx1"/>
                </a:solidFill>
                <a:latin typeface="Times New Roman" panose="02020603050405020304" pitchFamily="18" charset="0"/>
                <a:cs typeface="Times New Roman" panose="02020603050405020304" pitchFamily="18" charset="0"/>
              </a:rPr>
              <a:t>жылғы </a:t>
            </a:r>
            <a:r>
              <a:rPr lang="kk-KZ" sz="1200" dirty="0" smtClean="0">
                <a:solidFill>
                  <a:schemeClr val="tx1"/>
                </a:solidFill>
                <a:latin typeface="Times New Roman" panose="02020603050405020304" pitchFamily="18" charset="0"/>
                <a:cs typeface="Times New Roman" panose="02020603050405020304" pitchFamily="18" charset="0"/>
              </a:rPr>
              <a:t>15 </a:t>
            </a:r>
            <a:r>
              <a:rPr lang="kk-KZ" sz="1200" dirty="0" smtClean="0">
                <a:solidFill>
                  <a:schemeClr val="tx1"/>
                </a:solidFill>
                <a:latin typeface="Times New Roman" panose="02020603050405020304" pitchFamily="18" charset="0"/>
                <a:cs typeface="Times New Roman" panose="02020603050405020304" pitchFamily="18" charset="0"/>
              </a:rPr>
              <a:t>наурызда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16 наурызда </a:t>
            </a:r>
            <a:r>
              <a:rPr lang="kk-KZ" sz="1200" dirty="0" smtClean="0">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a:t>
            </a:r>
            <a:r>
              <a:rPr lang="kk-KZ" sz="1200" dirty="0" smtClean="0">
                <a:solidFill>
                  <a:schemeClr val="tx1"/>
                </a:solidFill>
                <a:latin typeface="Times New Roman" panose="02020603050405020304" pitchFamily="18" charset="0"/>
                <a:cs typeface="Times New Roman" panose="02020603050405020304" pitchFamily="18" charset="0"/>
              </a:rPr>
              <a:t> </a:t>
            </a:r>
            <a:endParaRPr lang="ru-RU" sz="1200" dirty="0">
              <a:solidFill>
                <a:schemeClr val="tx1"/>
              </a:solidFill>
              <a:latin typeface="Times New Roman" panose="02020603050405020304" pitchFamily="18" charset="0"/>
              <a:cs typeface="Times New Roman" panose="02020603050405020304" pitchFamily="18" charset="0"/>
            </a:endParaRPr>
          </a:p>
          <a:p>
            <a:pPr lvl="0"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көтеріңкі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17294" y="32618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92605"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Нуршина А.Ж./Сұлтанова Н.А.</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23364</TotalTime>
  <Words>534</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5413</cp:revision>
  <cp:lastPrinted>2021-07-01T07:38:07Z</cp:lastPrinted>
  <dcterms:created xsi:type="dcterms:W3CDTF">2018-03-27T06:03:00Z</dcterms:created>
  <dcterms:modified xsi:type="dcterms:W3CDTF">2025-03-14T11:40:13Z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