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28398684"/>
              </p:ext>
            </p:extLst>
          </p:nvPr>
        </p:nvGraphicFramePr>
        <p:xfrm>
          <a:off x="307975" y="2329800"/>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74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altLang="zh-CN" sz="1200" b="1" i="1"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15</a:t>
                      </a:r>
                      <a:r>
                        <a:rPr kumimoji="0" lang="ru-RU" sz="1200" b="1" i="1"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 </a:t>
                      </a:r>
                      <a:r>
                        <a:rPr kumimoji="0" lang="ru-RU" sz="1200" b="1" i="1" u="none" strike="noStrike" kern="1200" cap="none" spc="0" normalizeH="0" baseline="0" noProof="0" dirty="0" err="1"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наурыз</a:t>
                      </a:r>
                      <a:endParaRPr kumimoji="0" lang="kk-KZ" sz="1200" b="1" i="1" u="none" strike="noStrike" kern="12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5557" y="70991"/>
            <a:ext cx="4822956" cy="2677656"/>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16 </a:t>
            </a:r>
            <a:r>
              <a:rPr lang="kk-KZ" altLang="ru-RU" sz="1200" b="1" dirty="0">
                <a:solidFill>
                  <a:prstClr val="black"/>
                </a:solidFill>
                <a:latin typeface="Times New Roman" panose="02020603050405020304" pitchFamily="18" charset="0"/>
                <a:cs typeface="Times New Roman" panose="02020603050405020304" pitchFamily="18" charset="0"/>
              </a:rPr>
              <a:t>наурыз</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15 </a:t>
            </a:r>
            <a:r>
              <a:rPr lang="kk-KZ" altLang="ru-RU" sz="1200" b="1" dirty="0">
                <a:solidFill>
                  <a:prstClr val="black"/>
                </a:solidFill>
                <a:latin typeface="Times New Roman" panose="02020603050405020304" pitchFamily="18" charset="0"/>
                <a:cs typeface="Times New Roman" panose="02020603050405020304" pitchFamily="18" charset="0"/>
              </a:rPr>
              <a:t>наурыз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16</a:t>
            </a:r>
            <a:r>
              <a:rPr lang="kk-KZ" sz="1200" b="1" dirty="0" smtClean="0">
                <a:solidFill>
                  <a:prstClr val="black"/>
                </a:solidFill>
                <a:latin typeface="Times New Roman" panose="02020603050405020304" pitchFamily="18" charset="0"/>
                <a:cs typeface="Times New Roman" panose="02020603050405020304" pitchFamily="18" charset="0"/>
              </a:rPr>
              <a:t> наурыз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таңертең</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және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күндіз</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аздаған </a:t>
            </a:r>
            <a:r>
              <a:rPr lang="ru-RU" sz="1200" dirty="0" err="1" smtClean="0">
                <a:latin typeface="Times New Roman" panose="02020603050405020304" pitchFamily="18" charset="0"/>
                <a:cs typeface="Times New Roman" panose="02020603050405020304" pitchFamily="18" charset="0"/>
              </a:rPr>
              <a:t>жауын-шашын</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(жаңбыр,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көктайғақ</a:t>
            </a:r>
            <a:r>
              <a:rPr lang="ru-RU" sz="1200" dirty="0" smtClean="0">
                <a:latin typeface="Times New Roman" panose="02020603050405020304" pitchFamily="18" charset="0"/>
                <a:cs typeface="Times New Roman" panose="02020603050405020304" pitchFamily="18" charset="0"/>
              </a:rPr>
              <a:t>.</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және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таңертең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тұман</a:t>
            </a:r>
            <a:r>
              <a:rPr lang="ru-RU" sz="1200" dirty="0">
                <a:solidFill>
                  <a:prstClr val="black"/>
                </a:solidFill>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rPr>
              <a:t>Оңтүстік-батыстан</a:t>
            </a:r>
            <a:r>
              <a:rPr lang="kk-KZ" sz="1200" kern="900" dirty="0" smtClean="0">
                <a:solidFill>
                  <a:srgbClr val="000000"/>
                </a:solidFill>
                <a:latin typeface="Times New Roman" panose="02020603050405020304" pitchFamily="18" charset="0"/>
                <a:ea typeface="Times New Roman" panose="02020603050405020304" pitchFamily="18" charset="0"/>
              </a:rPr>
              <a:t> жел соғады, күші 7-12 </a:t>
            </a:r>
            <a:r>
              <a:rPr lang="ru-RU"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0-2</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a:t>
            </a:r>
            <a:r>
              <a:rPr lang="kk-KZ" sz="1200" kern="900" dirty="0" smtClean="0">
                <a:solidFill>
                  <a:srgbClr val="000000"/>
                </a:solidFill>
                <a:latin typeface="Times New Roman" panose="02020603050405020304" pitchFamily="18" charset="0"/>
              </a:rPr>
              <a:t> </a:t>
            </a:r>
            <a:r>
              <a:rPr lang="kk-KZ" sz="1200" kern="900" dirty="0" smtClean="0">
                <a:solidFill>
                  <a:srgbClr val="000000"/>
                </a:solidFill>
                <a:latin typeface="Times New Roman" panose="02020603050405020304" pitchFamily="18" charset="0"/>
              </a:rPr>
              <a:t>градус жылы.</a:t>
            </a:r>
            <a:endParaRPr lang="kk-KZ" sz="1200" kern="900" dirty="0" smtClean="0">
              <a:solidFill>
                <a:srgbClr val="000000"/>
              </a:solidFill>
              <a:latin typeface="Times New Roman" panose="02020603050405020304" pitchFamily="18" charset="0"/>
              <a:ea typeface="Times New Roman" panose="02020603050405020304" pitchFamily="18" charset="0"/>
            </a:endParaRPr>
          </a:p>
          <a:p>
            <a:endParaRPr lang="kk-KZ" sz="1200" kern="900" dirty="0">
              <a:solidFill>
                <a:srgbClr val="000000"/>
              </a:solidFill>
              <a:latin typeface="Times New Roman" panose="02020603050405020304" pitchFamily="18" charset="0"/>
              <a:ea typeface="Times New Roman" panose="02020603050405020304" pitchFamily="18" charset="0"/>
            </a:endParaRPr>
          </a:p>
          <a:p>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17 наурыз</a:t>
            </a:r>
          </a:p>
          <a:p>
            <a:pPr lvl="0" algn="just"/>
            <a:r>
              <a:rPr lang="kk-KZ" sz="1200" b="1" dirty="0" smtClean="0">
                <a:solidFill>
                  <a:prstClr val="black"/>
                </a:solidFill>
                <a:latin typeface="Times New Roman" panose="02020603050405020304" pitchFamily="18" charset="0"/>
                <a:cs typeface="Times New Roman" panose="02020603050405020304" pitchFamily="18" charset="0"/>
              </a:rPr>
              <a:t> 16 наурыз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17 наурыз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ru-RU" sz="1200" dirty="0" err="1">
                <a:latin typeface="Times New Roman" panose="02020603050405020304" pitchFamily="18" charset="0"/>
                <a:cs typeface="Times New Roman" panose="02020603050405020304" pitchFamily="18" charset="0"/>
              </a:rPr>
              <a:t>Б</a:t>
            </a:r>
            <a:r>
              <a:rPr lang="ru-RU" sz="1200" dirty="0" err="1" smtClean="0">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a:t>
            </a:r>
            <a:r>
              <a:rPr lang="ru-RU" sz="1200" dirty="0" smtClean="0">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(жаңбыр, </a:t>
            </a:r>
            <a:r>
              <a:rPr lang="ru-RU" sz="1200" dirty="0" err="1">
                <a:solidFill>
                  <a:prstClr val="black"/>
                </a:solidFill>
                <a:latin typeface="Times New Roman" panose="02020603050405020304" pitchFamily="18" charset="0"/>
                <a:cs typeface="Times New Roman" panose="02020603050405020304" pitchFamily="18" charset="0"/>
              </a:rPr>
              <a:t>қар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О</a:t>
            </a:r>
            <a:r>
              <a:rPr lang="kk-KZ" sz="1200" dirty="0" smtClean="0">
                <a:latin typeface="Times New Roman" panose="02020603050405020304" pitchFamily="18" charset="0"/>
                <a:cs typeface="Times New Roman" panose="02020603050405020304" pitchFamily="18" charset="0"/>
              </a:rPr>
              <a:t>ң</a:t>
            </a:r>
            <a:r>
              <a:rPr lang="kk-KZ" sz="1200" kern="900" dirty="0" smtClean="0">
                <a:solidFill>
                  <a:srgbClr val="000000"/>
                </a:solidFill>
                <a:latin typeface="Times New Roman" panose="02020603050405020304" pitchFamily="18" charset="0"/>
                <a:ea typeface="Times New Roman" panose="02020603050405020304" pitchFamily="18" charset="0"/>
              </a:rPr>
              <a:t>түстік-батыстан </a:t>
            </a:r>
            <a:r>
              <a:rPr lang="kk-KZ" sz="1200" kern="900" dirty="0">
                <a:solidFill>
                  <a:srgbClr val="000000"/>
                </a:solidFill>
                <a:latin typeface="Times New Roman" panose="02020603050405020304" pitchFamily="18" charset="0"/>
                <a:ea typeface="Times New Roman" panose="02020603050405020304" pitchFamily="18" charset="0"/>
              </a:rPr>
              <a:t>жел 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a:t>
            </a:r>
            <a:r>
              <a:rPr lang="kk-KZ" sz="1200" smtClean="0">
                <a:solidFill>
                  <a:prstClr val="black"/>
                </a:solidFill>
                <a:latin typeface="Times New Roman" panose="02020603050405020304" pitchFamily="18" charset="0"/>
                <a:cs typeface="Times New Roman" panose="02020603050405020304" pitchFamily="18" charset="0"/>
              </a:rPr>
              <a:t>температурасы </a:t>
            </a:r>
            <a:r>
              <a:rPr lang="kk-KZ" sz="1200" smtClean="0">
                <a:solidFill>
                  <a:prstClr val="black"/>
                </a:solidFill>
                <a:latin typeface="Times New Roman" panose="02020603050405020304" pitchFamily="18" charset="0"/>
                <a:cs typeface="Times New Roman" panose="02020603050405020304" pitchFamily="18" charset="0"/>
              </a:rPr>
              <a:t>1-3 </a:t>
            </a:r>
            <a:r>
              <a:rPr lang="kk-KZ" sz="1200" dirty="0" smtClean="0">
                <a:solidFill>
                  <a:prstClr val="black"/>
                </a:solidFill>
                <a:latin typeface="Times New Roman" panose="02020603050405020304" pitchFamily="18" charset="0"/>
                <a:cs typeface="Times New Roman" panose="02020603050405020304" pitchFamily="18" charset="0"/>
              </a:rPr>
              <a:t>градус </a:t>
            </a:r>
            <a:r>
              <a:rPr lang="kk-KZ" sz="1200" kern="900" dirty="0">
                <a:solidFill>
                  <a:srgbClr val="000000"/>
                </a:solidFill>
                <a:latin typeface="Times New Roman" panose="02020603050405020304" pitchFamily="18" charset="0"/>
              </a:rPr>
              <a:t>жылы</a:t>
            </a:r>
            <a:r>
              <a:rPr lang="kk-KZ" sz="1200" dirty="0" smtClean="0">
                <a:solidFill>
                  <a:prstClr val="black"/>
                </a:solidFill>
                <a:latin typeface="Times New Roman" panose="02020603050405020304" pitchFamily="18" charset="0"/>
                <a:cs typeface="Times New Roman" panose="02020603050405020304" pitchFamily="18" charset="0"/>
              </a:rPr>
              <a:t>.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23926218"/>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2483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0,497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53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0,266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159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0,397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0,363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419343707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15</a:t>
            </a:r>
            <a:r>
              <a:rPr 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наурыз</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16 </a:t>
            </a:r>
            <a:r>
              <a:rPr lang="ru-RU" sz="1200" dirty="0" err="1">
                <a:solidFill>
                  <a:prstClr val="black"/>
                </a:solidFill>
                <a:latin typeface="Times New Roman" panose="02020603050405020304" pitchFamily="18" charset="0"/>
                <a:cs typeface="Times New Roman" panose="02020603050405020304" pitchFamily="18" charset="0"/>
              </a:rPr>
              <a:t>наурыз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17 </a:t>
            </a:r>
            <a:r>
              <a:rPr lang="ru-RU" sz="1200" dirty="0" err="1">
                <a:solidFill>
                  <a:prstClr val="black"/>
                </a:solidFill>
                <a:latin typeface="Times New Roman" panose="02020603050405020304" pitchFamily="18" charset="0"/>
                <a:cs typeface="Times New Roman" panose="02020603050405020304" pitchFamily="18" charset="0"/>
              </a:rPr>
              <a:t>наурыз</a:t>
            </a:r>
            <a:r>
              <a:rPr lang="ru-RU" sz="1200" dirty="0">
                <a:solidFill>
                  <a:prstClr val="black"/>
                </a:solidFill>
                <a:latin typeface="Times New Roman" panose="02020603050405020304" pitchFamily="18" charset="0"/>
                <a:cs typeface="Times New Roman" panose="02020603050405020304" pitchFamily="18" charset="0"/>
              </a:rPr>
              <a:t> 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Н. </a:t>
            </a:r>
            <a:r>
              <a:rPr lang="ru-RU" altLang="ru-RU" sz="1200" b="1" i="1" smtClean="0">
                <a:solidFill>
                  <a:srgbClr val="000000"/>
                </a:solidFill>
                <a:latin typeface="Times New Roman" panose="02020603050405020304" pitchFamily="18" charset="0"/>
                <a:cs typeface="Times New Roman" panose="02020603050405020304" pitchFamily="18" charset="0"/>
              </a:rPr>
              <a:t>Казиева/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23144</TotalTime>
  <Words>595</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4603</cp:revision>
  <cp:lastPrinted>2021-07-01T07:38:07Z</cp:lastPrinted>
  <dcterms:created xsi:type="dcterms:W3CDTF">2018-03-27T06:03:00Z</dcterms:created>
  <dcterms:modified xsi:type="dcterms:W3CDTF">2025-03-15T07:38:05Z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