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1" d="100"/>
          <a:sy n="91" d="100"/>
        </p:scale>
        <p:origin x="84" y="31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60690355"/>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75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16 наурыз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647426"/>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17 наурыз</a:t>
            </a:r>
            <a:r>
              <a:rPr lang="kk-KZ" sz="1300" b="1" dirty="0">
                <a:solidFill>
                  <a:srgbClr val="000000"/>
                </a:solidFill>
                <a:latin typeface="Times New Roman" panose="02020603050405020304" pitchFamily="18" charset="0"/>
                <a:cs typeface="Times New Roman" panose="02020603050405020304" pitchFamily="18" charset="0"/>
              </a:rPr>
              <a:t> 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16 </a:t>
            </a:r>
            <a:r>
              <a:rPr lang="ru-RU" sz="1000" b="1" dirty="0" err="1">
                <a:solidFill>
                  <a:srgbClr val="000000"/>
                </a:solidFill>
                <a:latin typeface="Times New Roman" panose="02020603050405020304" pitchFamily="18" charset="0"/>
                <a:cs typeface="Times New Roman" panose="02020603050405020304" pitchFamily="18" charset="0"/>
              </a:rPr>
              <a:t>наурыздың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17 </a:t>
            </a:r>
            <a:r>
              <a:rPr lang="ru-RU" sz="1000" b="1" dirty="0" err="1">
                <a:solidFill>
                  <a:srgbClr val="000000"/>
                </a:solidFill>
                <a:latin typeface="Times New Roman" panose="02020603050405020304" pitchFamily="18" charset="0"/>
                <a:cs typeface="Times New Roman" panose="02020603050405020304" pitchFamily="18" charset="0"/>
              </a:rPr>
              <a:t>наурыздың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күндіз аздаған жауын-шашын (көбінесе жаңбыр) жауады. Көктайғақ күтіледі. Жел, күші 15-20 м/с</a:t>
            </a:r>
            <a:r>
              <a:rPr lang="ru-RU" sz="1300" dirty="0">
                <a:solidFill>
                  <a:prstClr val="black"/>
                </a:solidFill>
                <a:latin typeface="Times New Roman" pitchFamily="18" charset="0"/>
                <a:cs typeface="Times New Roman" pitchFamily="18" charset="0"/>
              </a:rPr>
              <a:t>. </a:t>
            </a:r>
            <a:r>
              <a:rPr lang="kk-KZ" sz="1300" dirty="0">
                <a:effectLst/>
                <a:latin typeface="Times New Roman" panose="02020603050405020304" pitchFamily="18" charset="0"/>
                <a:ea typeface="Calibri" panose="020F0502020204030204" pitchFamily="34" charset="0"/>
              </a:rPr>
              <a:t>Ауа температурасы түнде 0-2, күндіз 6-8 жылы</a:t>
            </a:r>
            <a:r>
              <a:rPr lang="kk-KZ" sz="1300" dirty="0">
                <a:latin typeface="Times New Roman" panose="02020603050405020304" pitchFamily="18" charset="0"/>
                <a:ea typeface="Calibri" panose="020F0502020204030204" pitchFamily="34" charset="0"/>
              </a:rPr>
              <a:t> болады.</a:t>
            </a:r>
          </a:p>
          <a:p>
            <a:pPr indent="182563" algn="just"/>
            <a:endParaRPr lang="kk-KZ" sz="1300" dirty="0">
              <a:latin typeface="Times New Roman" panose="02020603050405020304" pitchFamily="18" charset="0"/>
              <a:ea typeface="Calibri" panose="020F0502020204030204" pitchFamily="34" charset="0"/>
            </a:endParaRPr>
          </a:p>
          <a:p>
            <a:pPr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18 наурыз</a:t>
            </a:r>
            <a:r>
              <a:rPr lang="kk-KZ" sz="1300" b="1" dirty="0">
                <a:solidFill>
                  <a:srgbClr val="000000"/>
                </a:solidFill>
                <a:latin typeface="Times New Roman" panose="02020603050405020304" pitchFamily="18" charset="0"/>
                <a:cs typeface="Times New Roman" panose="02020603050405020304" pitchFamily="18" charset="0"/>
              </a:rPr>
              <a:t>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17 </a:t>
            </a:r>
            <a:r>
              <a:rPr lang="ru-RU" sz="1000" b="1" dirty="0" err="1">
                <a:solidFill>
                  <a:srgbClr val="000000"/>
                </a:solidFill>
                <a:latin typeface="Times New Roman" panose="02020603050405020304" pitchFamily="18" charset="0"/>
                <a:cs typeface="Times New Roman" panose="02020603050405020304" pitchFamily="18" charset="0"/>
              </a:rPr>
              <a:t>наурыздың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20-дан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18 </a:t>
            </a:r>
            <a:r>
              <a:rPr lang="ru-RU" sz="1000" b="1" dirty="0" err="1">
                <a:solidFill>
                  <a:srgbClr val="000000"/>
                </a:solidFill>
                <a:latin typeface="Times New Roman" panose="02020603050405020304" pitchFamily="18" charset="0"/>
                <a:cs typeface="Times New Roman" panose="02020603050405020304" pitchFamily="18" charset="0"/>
              </a:rPr>
              <a:t>наурыздың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жауын-шашынсыз. Жел, күші 15-20 </a:t>
            </a:r>
            <a:r>
              <a:rPr lang="ru-RU" sz="1300" dirty="0">
                <a:solidFill>
                  <a:prstClr val="black"/>
                </a:solidFill>
                <a:latin typeface="Times New Roman" pitchFamily="18" charset="0"/>
                <a:cs typeface="Times New Roman" pitchFamily="18" charset="0"/>
              </a:rPr>
              <a:t>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4-6 </a:t>
            </a:r>
            <a:r>
              <a:rPr lang="ru-RU" sz="1300" dirty="0" err="1">
                <a:solidFill>
                  <a:prstClr val="black"/>
                </a:solidFill>
                <a:latin typeface="Times New Roman" pitchFamily="18" charset="0"/>
                <a:cs typeface="Times New Roman" pitchFamily="18" charset="0"/>
              </a:rPr>
              <a:t>жылы</a:t>
            </a:r>
            <a:r>
              <a:rPr lang="ru-RU" sz="1300" dirty="0">
                <a:solidFill>
                  <a:prstClr val="black"/>
                </a:solidFill>
                <a:latin typeface="Times New Roman" pitchFamily="18" charset="0"/>
                <a:cs typeface="Times New Roman" pitchFamily="18" charset="0"/>
              </a:rPr>
              <a:t> б</a:t>
            </a:r>
            <a:r>
              <a:rPr lang="kk-KZ" sz="1300" dirty="0">
                <a:effectLst/>
                <a:latin typeface="Times New Roman" panose="02020603050405020304" pitchFamily="18" charset="0"/>
                <a:ea typeface="Calibri" panose="020F0502020204030204" pitchFamily="34" charset="0"/>
              </a:rPr>
              <a:t>олады.</a:t>
            </a:r>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300" b="1" i="1" dirty="0">
                <a:solidFill>
                  <a:schemeClr val="tx1"/>
                </a:solidFill>
                <a:latin typeface="Times New Roman" pitchFamily="18" charset="0"/>
                <a:cs typeface="Times New Roman" pitchFamily="18" charset="0"/>
                <a:sym typeface="+mn-ea"/>
              </a:rPr>
              <a:t>ыдырауына </a:t>
            </a:r>
            <a:r>
              <a:rPr lang="kk-KZ" altLang="en-US" sz="1300" i="1" dirty="0">
                <a:solidFill>
                  <a:schemeClr val="tx1"/>
                </a:solidFill>
                <a:latin typeface="Times New Roman" pitchFamily="18" charset="0"/>
                <a:cs typeface="Times New Roman" pitchFamily="18" charset="0"/>
                <a:sym typeface="+mn-ea"/>
              </a:rPr>
              <a:t>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altLang="en-US" sz="13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300" b="1" i="1" dirty="0">
                <a:solidFill>
                  <a:schemeClr val="tx1"/>
                </a:solidFill>
                <a:latin typeface="Times New Roman" pitchFamily="18" charset="0"/>
                <a:cs typeface="Times New Roman" pitchFamily="18" charset="0"/>
                <a:sym typeface="+mn-ea"/>
              </a:rPr>
              <a:t>төмен</a:t>
            </a:r>
            <a:r>
              <a:rPr lang="kk-KZ" altLang="en-US" sz="1300" i="1" dirty="0">
                <a:solidFill>
                  <a:schemeClr val="tx1"/>
                </a:solidFill>
                <a:latin typeface="Times New Roman" pitchFamily="18" charset="0"/>
                <a:cs typeface="Times New Roman" pitchFamily="18" charset="0"/>
                <a:sym typeface="+mn-ea"/>
              </a:rPr>
              <a:t> болады деп күтілуде.</a:t>
            </a: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2025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16 </a:t>
            </a:r>
            <a:r>
              <a:rPr lang="ru-RU" altLang="ru-RU" sz="1100" b="1" dirty="0" err="1">
                <a:latin typeface="Times New Roman" panose="02020603050405020304" pitchFamily="18" charset="0"/>
                <a:cs typeface="Times New Roman" panose="02020603050405020304" pitchFamily="18" charset="0"/>
              </a:rPr>
              <a:t>наурызда</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Көкшетау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қаласының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942969116"/>
              </p:ext>
            </p:extLst>
          </p:nvPr>
        </p:nvGraphicFramePr>
        <p:xfrm>
          <a:off x="5081587" y="4348685"/>
          <a:ext cx="4572000" cy="1971673"/>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365863">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28811">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10</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0.059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881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0.049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8811">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399</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0.798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8811">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308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0.062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28811">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0.207</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32944">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0.032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228811">
                <a:tc>
                  <a:txBody>
                    <a:bodyPr/>
                    <a:lstStyle/>
                    <a:p>
                      <a:r>
                        <a:rPr lang="kk-KZ" sz="900" dirty="0">
                          <a:solidFill>
                            <a:schemeClr val="tx1"/>
                          </a:solidFill>
                          <a:latin typeface="Times New Roman" panose="02020603050405020304" pitchFamily="18" charset="0"/>
                          <a:cs typeface="Times New Roman" panose="02020603050405020304" pitchFamily="18" charset="0"/>
                        </a:rPr>
                        <a:t>Күкіртті сутегі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0.059</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18144</TotalTime>
  <Words>582</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3470</cp:revision>
  <cp:lastPrinted>2021-07-01T07:38:07Z</cp:lastPrinted>
  <dcterms:created xsi:type="dcterms:W3CDTF">2018-03-27T06:03:00Z</dcterms:created>
  <dcterms:modified xsi:type="dcterms:W3CDTF">2025-03-16T07:44:16Z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