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a:solidFill>
                            <a:srgbClr val="002060"/>
                          </a:solidFill>
                          <a:latin typeface="Times New Roman"/>
                          <a:ea typeface="Times New Roman"/>
                          <a:cs typeface="Times New Roman"/>
                          <a:sym typeface="Times New Roman"/>
                        </a:rPr>
                        <a:t>Астана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4292509827"/>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75</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1</a:t>
                      </a:r>
                      <a:r>
                        <a:rPr lang="ru-RU" dirty="0"/>
                        <a:t>6</a:t>
                      </a:r>
                      <a:r>
                        <a:rPr dirty="0"/>
                        <a:t> </a:t>
                      </a:r>
                      <a:r>
                        <a:rPr dirty="0" err="1"/>
                        <a:t>наурыз</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3083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Астана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17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16 </a:t>
            </a:r>
            <a:r>
              <a:rPr lang="ru-RU" altLang="ru-RU" sz="1200" b="1" dirty="0" err="1">
                <a:latin typeface="Times New Roman" pitchFamily="18" charset="0"/>
                <a:cs typeface="Times New Roman" pitchFamily="18" charset="0"/>
              </a:rPr>
              <a:t>наурыз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20-дан 17 </a:t>
            </a:r>
            <a:r>
              <a:rPr lang="ru-RU" altLang="ru-RU" sz="1200" b="1" dirty="0" err="1">
                <a:latin typeface="Times New Roman" pitchFamily="18" charset="0"/>
                <a:cs typeface="Times New Roman" pitchFamily="18" charset="0"/>
              </a:rPr>
              <a:t>наурыз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20-ға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indent="182563" algn="just" hangingPunct="1">
              <a:defRPr/>
            </a:pPr>
            <a:r>
              <a:rPr lang="kk-KZ" sz="1200" dirty="0">
                <a:solidFill>
                  <a:prstClr val="black"/>
                </a:solidFill>
                <a:latin typeface="Times New Roman" pitchFamily="18" charset="0"/>
                <a:cs typeface="Times New Roman" pitchFamily="18" charset="0"/>
              </a:rPr>
              <a:t>Көшпелі бұлтты, таңертең және күндіз жаңбыр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Тұман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және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таңертең</a:t>
            </a:r>
            <a:r>
              <a:rPr lang="ru-RU" sz="1200" dirty="0">
                <a:solidFill>
                  <a:prstClr val="black"/>
                </a:solidFill>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көктайғақ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Оңтүстіктен</a:t>
            </a:r>
            <a:r>
              <a:rPr lang="ru-RU" altLang="ru-RU" sz="1200" dirty="0">
                <a:latin typeface="Times New Roman" panose="02020603050405020304" pitchFamily="18" charset="0"/>
                <a:cs typeface="Times New Roman" panose="02020603050405020304" pitchFamily="18" charset="0"/>
              </a:rPr>
              <a:t>, о</a:t>
            </a:r>
            <a:r>
              <a:rPr lang="kk-KZ" sz="1200" dirty="0">
                <a:solidFill>
                  <a:prstClr val="black"/>
                </a:solidFill>
                <a:latin typeface="Times New Roman" pitchFamily="18" charset="0"/>
                <a:cs typeface="Times New Roman" pitchFamily="18" charset="0"/>
              </a:rPr>
              <a:t>ңтүстік-батыстан жел соғады, күші түнде 9-14</a:t>
            </a:r>
            <a:r>
              <a:rPr lang="kk-KZ" sz="1200" dirty="0">
                <a:latin typeface="Times New Roman" pitchFamily="18" charset="0"/>
                <a:cs typeface="Times New Roman" pitchFamily="18" charset="0"/>
              </a:rPr>
              <a:t>, екпіні 15-18 м/с. Ауа температурасы түнде 0-2 граудс аяз, күндіз 5-7  градус жылы.</a:t>
            </a:r>
          </a:p>
          <a:p>
            <a:pPr indent="182563" algn="just" eaLnBrk="1" hangingPunct="1">
              <a:spcBef>
                <a:spcPts val="0"/>
              </a:spcBef>
              <a:buFont typeface="Arial" panose="020B0604020202020204" pitchFamily="34" charset="0"/>
              <a:buNone/>
              <a:defRPr/>
            </a:pPr>
            <a:endParaRPr lang="kk-KZ" sz="1200" dirty="0">
              <a:latin typeface="Times New Roman" pitchFamily="18" charset="0"/>
              <a:cs typeface="Times New Roman" pitchFamily="18" charset="0"/>
            </a:endParaRPr>
          </a:p>
          <a:p>
            <a:pPr indent="182563"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18 наурызға</a:t>
            </a:r>
            <a:endParaRPr lang="ru-RU" altLang="ru-RU" sz="1200" b="1" dirty="0">
              <a:latin typeface="Times New Roman" pitchFamily="18" charset="0"/>
              <a:cs typeface="Times New Roman" pitchFamily="18" charset="0"/>
            </a:endParaRPr>
          </a:p>
          <a:p>
            <a:pPr indent="182563" algn="ctr" eaLnBrk="1" hangingPunct="1">
              <a:spcBef>
                <a:spcPts val="0"/>
              </a:spcBef>
              <a:buFont typeface="Arial" panose="020B0604020202020204" pitchFamily="34" charset="0"/>
              <a:buNone/>
              <a:defRPr/>
            </a:pPr>
            <a:r>
              <a:rPr lang="kk-KZ" altLang="ru-RU" sz="1200" b="1" dirty="0">
                <a:latin typeface="Times New Roman" pitchFamily="18" charset="0"/>
                <a:cs typeface="Times New Roman" pitchFamily="18" charset="0"/>
              </a:rPr>
              <a:t>17 наурыз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20-дан </a:t>
            </a:r>
            <a:r>
              <a:rPr lang="kk-KZ" sz="1200" b="1" dirty="0">
                <a:latin typeface="Times New Roman" pitchFamily="18" charset="0"/>
                <a:cs typeface="Times New Roman" pitchFamily="18" charset="0"/>
              </a:rPr>
              <a:t>18</a:t>
            </a:r>
            <a:r>
              <a:rPr lang="kk-KZ" altLang="ru-RU" sz="1200" b="1" dirty="0">
                <a:latin typeface="Times New Roman" pitchFamily="18" charset="0"/>
                <a:cs typeface="Times New Roman" pitchFamily="18" charset="0"/>
              </a:rPr>
              <a:t> наурыз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08-ге </a:t>
            </a:r>
            <a:r>
              <a:rPr lang="ru-RU" sz="1200" b="1" dirty="0" err="1">
                <a:latin typeface="Times New Roman" pitchFamily="18" charset="0"/>
                <a:cs typeface="Times New Roman" pitchFamily="18" charset="0"/>
              </a:rPr>
              <a:t>дейін</a:t>
            </a:r>
            <a:endParaRPr lang="ru-RU" sz="1200" b="1" dirty="0">
              <a:latin typeface="Times New Roman" pitchFamily="18" charset="0"/>
              <a:cs typeface="Times New Roman" pitchFamily="18" charset="0"/>
            </a:endParaRPr>
          </a:p>
          <a:p>
            <a:pPr indent="182563" algn="just">
              <a:buFont typeface="Arial" panose="020B0604020202020204" pitchFamily="34" charset="0"/>
              <a:buNone/>
              <a:defRPr/>
            </a:pPr>
            <a:r>
              <a:rPr lang="kk-KZ" sz="1200" dirty="0">
                <a:solidFill>
                  <a:prstClr val="black"/>
                </a:solidFill>
                <a:latin typeface="Times New Roman" pitchFamily="18" charset="0"/>
                <a:cs typeface="Times New Roman" pitchFamily="18" charset="0"/>
              </a:rPr>
              <a:t>Көшпелі бұлтты, жауын-шашынсыз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Оңтүстік-батыстан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күші 9-14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1-3 градус жылы.</a:t>
            </a:r>
          </a:p>
        </p:txBody>
      </p:sp>
      <p:graphicFrame>
        <p:nvGraphicFramePr>
          <p:cNvPr id="27" name="Table"/>
          <p:cNvGraphicFramePr/>
          <p:nvPr>
            <p:extLst>
              <p:ext uri="{D42A27DB-BD31-4B8C-83A1-F6EECF244321}">
                <p14:modId xmlns:p14="http://schemas.microsoft.com/office/powerpoint/2010/main" val="892278956"/>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82</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0.5</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82</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0.3</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299</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0.6</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965</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0.2</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61</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0.3</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85</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0.2</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9</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1.1</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1</a:t>
            </a:r>
            <a:r>
              <a:rPr lang="ru-RU" dirty="0"/>
              <a:t>6</a:t>
            </a:r>
            <a:r>
              <a:rPr dirty="0"/>
              <a:t> </a:t>
            </a:r>
            <a:r>
              <a:rPr dirty="0" err="1"/>
              <a:t>наурыз</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64125" y="2610199"/>
            <a:ext cx="4679950" cy="461661"/>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1200">
                <a:latin typeface="Times New Roman"/>
                <a:ea typeface="Times New Roman"/>
                <a:cs typeface="Times New Roman"/>
                <a:sym typeface="Times New Roman"/>
              </a:defRPr>
            </a:pPr>
            <a:r>
              <a:rPr lang="ru-RU" dirty="0"/>
              <a:t>        </a:t>
            </a:r>
            <a:r>
              <a:rPr lang="ru-RU" dirty="0" err="1"/>
              <a:t>Метеорологиялық</a:t>
            </a:r>
            <a:r>
              <a:rPr lang="ru-RU" dirty="0"/>
              <a:t> </a:t>
            </a:r>
            <a:r>
              <a:rPr lang="ru-RU" dirty="0" err="1"/>
              <a:t>жағдайлар</a:t>
            </a:r>
            <a:r>
              <a:rPr lang="ru-RU" dirty="0"/>
              <a:t> </a:t>
            </a:r>
            <a:r>
              <a:rPr lang="ru-RU" dirty="0" err="1"/>
              <a:t>қала</a:t>
            </a:r>
            <a:r>
              <a:rPr lang="ru-RU" dirty="0"/>
              <a:t> </a:t>
            </a:r>
            <a:r>
              <a:rPr lang="ru-RU" dirty="0" err="1"/>
              <a:t>атмосферасында</a:t>
            </a:r>
            <a:r>
              <a:rPr lang="ru-RU" dirty="0"/>
              <a:t> </a:t>
            </a:r>
            <a:r>
              <a:rPr lang="ru-RU" dirty="0" err="1"/>
              <a:t>ластаушы</a:t>
            </a:r>
            <a:r>
              <a:rPr lang="ru-RU" dirty="0"/>
              <a:t> </a:t>
            </a:r>
            <a:r>
              <a:rPr lang="ru-RU" dirty="0" err="1"/>
              <a:t>заттардың</a:t>
            </a:r>
            <a:r>
              <a:rPr lang="ru-RU" b="1" dirty="0"/>
              <a:t> </a:t>
            </a:r>
            <a:r>
              <a:rPr lang="ru-RU" b="1"/>
              <a:t>сейілуіне </a:t>
            </a:r>
            <a:r>
              <a:rPr lang="ru-RU" dirty="0" err="1"/>
              <a:t>ықпал</a:t>
            </a:r>
            <a:r>
              <a:rPr lang="ru-RU" dirty="0"/>
              <a:t> </a:t>
            </a:r>
            <a:r>
              <a:rPr lang="ru-RU" dirty="0" err="1"/>
              <a:t>етеді</a:t>
            </a:r>
            <a:r>
              <a:rPr lang="ru-RU" dirty="0"/>
              <a:t>. </a:t>
            </a:r>
          </a:p>
        </p:txBody>
      </p:sp>
      <p:sp>
        <p:nvSpPr>
          <p:cNvPr id="13" name="TextBox 12">
            <a:extLst>
              <a:ext uri="{FF2B5EF4-FFF2-40B4-BE49-F238E27FC236}">
                <a16:creationId xmlns:a16="http://schemas.microsoft.com/office/drawing/2014/main" id="{F6E993B0-9FE3-4D4C-BAC8-BDDE98CE0235}"/>
              </a:ext>
            </a:extLst>
          </p:cNvPr>
          <p:cNvSpPr txBox="1">
            <a:spLocks noChangeArrowheads="1"/>
          </p:cNvSpPr>
          <p:nvPr/>
        </p:nvSpPr>
        <p:spPr bwMode="hidden">
          <a:xfrm>
            <a:off x="5005388" y="3368675"/>
            <a:ext cx="4679950" cy="276225"/>
          </a:xfrm>
          <a:prstGeom prst="rect">
            <a:avLst/>
          </a:prstGeom>
          <a:ln>
            <a:headEnd/>
            <a:tailEnd/>
          </a:ln>
        </p:spPr>
        <p:style>
          <a:lnRef idx="2">
            <a:schemeClr val="dk1"/>
          </a:lnRef>
          <a:fillRef idx="1">
            <a:schemeClr val="lt1"/>
          </a:fillRef>
          <a:effectRef idx="0">
            <a:schemeClr val="dk1"/>
          </a:effectRef>
          <a:fontRef idx="minor">
            <a:schemeClr val="dk1"/>
          </a:fontRef>
        </p:style>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 </a:t>
            </a:r>
            <a:r>
              <a:rPr sz="1200" dirty="0" err="1">
                <a:latin typeface="Times New Roman"/>
                <a:ea typeface="Times New Roman"/>
                <a:cs typeface="Times New Roman"/>
                <a:sym typeface="Times New Roman"/>
              </a:rPr>
              <a:t>Туяк</a:t>
            </a:r>
            <a:r>
              <a:rPr sz="1200" dirty="0">
                <a:latin typeface="Times New Roman"/>
                <a:ea typeface="Times New Roman"/>
                <a:cs typeface="Times New Roman"/>
                <a:sym typeface="Times New Roman"/>
              </a:rPr>
              <a:t> С./</a:t>
            </a:r>
            <a:r>
              <a:rPr lang="ru-RU" sz="1200" dirty="0" err="1">
                <a:latin typeface="Times New Roman"/>
                <a:ea typeface="Times New Roman"/>
                <a:cs typeface="Times New Roman"/>
                <a:sym typeface="Times New Roman"/>
              </a:rPr>
              <a:t>Тойшыманова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a:latin typeface="Times New Roman"/>
                          <a:ea typeface="Times New Roman"/>
                          <a:cs typeface="Times New Roman"/>
                          <a:sym typeface="Times New Roman"/>
                        </a:rPr>
                        <a:t>Гидрометеорологиялық орталық</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79-83-26, 79-83-83</a:t>
                      </a:r>
                    </a:p>
                    <a:p>
                      <a:pPr algn="l">
                        <a:defRPr sz="800">
                          <a:latin typeface="Times New Roman"/>
                          <a:ea typeface="Times New Roman"/>
                          <a:cs typeface="Times New Roman"/>
                          <a:sym typeface="Times New Roman"/>
                        </a:defRPr>
                      </a:pPr>
                      <a:r>
                        <a:t>E-mail: </a:t>
                      </a:r>
                      <a:r>
                        <a:rPr b="1" u="sng">
                          <a:solidFill>
                            <a:srgbClr val="0000FF"/>
                          </a:solidFill>
                          <a:uFill>
                            <a:solidFill>
                              <a:srgbClr val="0000FF"/>
                            </a:solidFill>
                          </a:uFill>
                          <a:hlinkClick r:id="rId2"/>
                        </a:rPr>
                        <a:t>ukpp@meteo.kz</a:t>
                      </a:r>
                      <a:r>
                        <a:rPr b="1"/>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259</TotalTime>
  <Words>666</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cp:lastModifiedBy>Corobor4</cp:lastModifiedBy>
  <cp:revision>8</cp:revision>
  <dcterms:modified xsi:type="dcterms:W3CDTF">2025-03-16T08:46:13Z</dcterms:modified>
</cp:coreProperties>
</file>