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2" d="100"/>
          <a:sy n="82" d="100"/>
        </p:scale>
        <p:origin x="84" y="75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281535728"/>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№78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 altLang="zh-CN" sz="1200" b="1" i="1"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19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92897" y="3645024"/>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19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154436"/>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202</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20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ға</a:t>
            </a:r>
            <a:endParaRPr lang="ru-RU" altLang="ru-RU" sz="1200" b="1" dirty="0" smtClean="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19 наурыз </a:t>
            </a:r>
            <a:r>
              <a:rPr lang="ru-RU" altLang="ru-RU" sz="1200" b="1" dirty="0" smtClean="0">
                <a:latin typeface="Times New Roman" panose="02020603050405020304" pitchFamily="18" charset="0"/>
                <a:cs typeface="Times New Roman" panose="02020603050405020304" pitchFamily="18" charset="0"/>
              </a:rPr>
              <a:t>2</a:t>
            </a:r>
            <a:r>
              <a:rPr lang="" altLang="ru-RU" sz="1200" b="1" dirty="0" smtClean="0">
                <a:latin typeface="Times New Roman" panose="02020603050405020304" pitchFamily="18" charset="0"/>
                <a:cs typeface="Times New Roman" panose="02020603050405020304" pitchFamily="18" charset="0"/>
              </a:rPr>
              <a:t>0</a:t>
            </a:r>
            <a:r>
              <a:rPr lang="ru-RU" altLang="ru-RU" sz="1200" b="1" dirty="0" smtClean="0">
                <a:latin typeface="Times New Roman" panose="02020603050405020304" pitchFamily="18" charset="0"/>
                <a:cs typeface="Times New Roman" panose="02020603050405020304" pitchFamily="18" charset="0"/>
              </a:rPr>
              <a:t>-</a:t>
            </a:r>
            <a:r>
              <a:rPr lang="ru-RU" altLang="ru-RU" sz="1200" b="1" dirty="0" err="1" smtClean="0">
                <a:latin typeface="Times New Roman" panose="02020603050405020304" pitchFamily="18" charset="0"/>
                <a:cs typeface="Times New Roman" panose="02020603050405020304" pitchFamily="18" charset="0"/>
              </a:rPr>
              <a:t>ден</a:t>
            </a:r>
            <a:r>
              <a:rPr lang="ru-RU" altLang="ru-RU" sz="1200" b="1" dirty="0" smtClean="0">
                <a:latin typeface="Times New Roman" panose="02020603050405020304" pitchFamily="18" charset="0"/>
                <a:cs typeface="Times New Roman" panose="02020603050405020304" pitchFamily="18" charset="0"/>
              </a:rPr>
              <a:t> 20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a:t>
            </a:r>
            <a:r>
              <a:rPr lang="" altLang="ru-RU" sz="1200" b="1" dirty="0" smtClean="0">
                <a:latin typeface="Times New Roman" panose="02020603050405020304" pitchFamily="18" charset="0"/>
                <a:cs typeface="Times New Roman" panose="02020603050405020304" pitchFamily="18" charset="0"/>
              </a:rPr>
              <a:t>0</a:t>
            </a:r>
            <a:r>
              <a:rPr lang="ru-RU" altLang="ru-RU" sz="1200" b="1" dirty="0" smtClean="0">
                <a:latin typeface="Times New Roman" panose="02020603050405020304" pitchFamily="18" charset="0"/>
                <a:cs typeface="Times New Roman" panose="02020603050405020304" pitchFamily="18" charset="0"/>
              </a:rPr>
              <a:t>-</a:t>
            </a:r>
            <a:r>
              <a:rPr lang="ru-RU" altLang="ru-RU" sz="1200" b="1" dirty="0" err="1" smtClean="0">
                <a:latin typeface="Times New Roman" panose="02020603050405020304" pitchFamily="18" charset="0"/>
                <a:cs typeface="Times New Roman" panose="02020603050405020304" pitchFamily="18" charset="0"/>
              </a:rPr>
              <a:t>ге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Аздаған бұлтты</a:t>
            </a:r>
            <a:r>
              <a:rPr lang="kk-KZ" sz="1200" dirty="0">
                <a:solidFill>
                  <a:prstClr val="black"/>
                </a:solidFill>
                <a:latin typeface="Times New Roman" pitchFamily="18" charset="0"/>
                <a:cs typeface="Times New Roman" pitchFamily="18" charset="0"/>
              </a:rPr>
              <a:t>, жауын-шашынсыз</a:t>
            </a:r>
            <a:r>
              <a:rPr lang="kk-KZ" sz="1200" dirty="0" smtClean="0">
                <a:solidFill>
                  <a:prstClr val="black"/>
                </a:solidFill>
                <a:latin typeface="Times New Roman" pitchFamily="18" charset="0"/>
                <a:cs typeface="Times New Roman" pitchFamily="18" charset="0"/>
              </a:rPr>
              <a:t>. </a:t>
            </a:r>
            <a:r>
              <a:rPr lang="" sz="1200" dirty="0" smtClean="0">
                <a:solidFill>
                  <a:prstClr val="black"/>
                </a:solidFill>
                <a:latin typeface="Times New Roman" pitchFamily="18" charset="0"/>
                <a:cs typeface="Times New Roman" pitchFamily="18" charset="0"/>
              </a:rPr>
              <a:t>Ж</a:t>
            </a:r>
            <a:r>
              <a:rPr lang="kk-KZ" sz="1200" dirty="0">
                <a:solidFill>
                  <a:prstClr val="black"/>
                </a:solidFill>
                <a:latin typeface="Times New Roman" pitchFamily="18" charset="0"/>
                <a:cs typeface="Times New Roman" pitchFamily="18" charset="0"/>
              </a:rPr>
              <a:t>ел </a:t>
            </a:r>
            <a:r>
              <a:rPr lang="kk-KZ" sz="1200" dirty="0" smtClean="0">
                <a:solidFill>
                  <a:prstClr val="black"/>
                </a:solidFill>
                <a:latin typeface="Times New Roman" pitchFamily="18" charset="0"/>
                <a:cs typeface="Times New Roman" pitchFamily="18" charset="0"/>
              </a:rPr>
              <a:t>оңтүстік-шығыс</a:t>
            </a:r>
            <a:r>
              <a:rPr lang="" sz="1200" dirty="0">
                <a:solidFill>
                  <a:prstClr val="black"/>
                </a:solidFill>
                <a:latin typeface="Times New Roman" pitchFamily="18" charset="0"/>
                <a:cs typeface="Times New Roman" pitchFamily="18" charset="0"/>
              </a:rPr>
              <a:t>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5-10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0-2° аяз, </a:t>
            </a:r>
            <a:r>
              <a:rPr lang="kk-KZ" sz="1200" dirty="0">
                <a:solidFill>
                  <a:prstClr val="black"/>
                </a:solidFill>
                <a:latin typeface="Times New Roman" pitchFamily="18" charset="0"/>
                <a:cs typeface="Times New Roman" pitchFamily="18" charset="0"/>
              </a:rPr>
              <a:t>күндіз </a:t>
            </a:r>
            <a:r>
              <a:rPr lang="" sz="1200" dirty="0" smtClean="0">
                <a:solidFill>
                  <a:prstClr val="black"/>
                </a:solidFill>
                <a:latin typeface="Times New Roman" pitchFamily="18" charset="0"/>
                <a:cs typeface="Times New Roman" pitchFamily="18" charset="0"/>
              </a:rPr>
              <a:t>11-13°</a:t>
            </a:r>
            <a:r>
              <a:rPr lang="kk-KZ" sz="1200" dirty="0" smtClean="0">
                <a:solidFill>
                  <a:prstClr val="black"/>
                </a:solidFill>
                <a:latin typeface="Times New Roman" pitchFamily="18" charset="0"/>
                <a:cs typeface="Times New Roman" pitchFamily="18" charset="0"/>
              </a:rPr>
              <a:t> жылы</a:t>
            </a:r>
            <a:r>
              <a:rPr lang="" sz="1200" dirty="0" smtClean="0">
                <a:solidFill>
                  <a:prstClr val="black"/>
                </a:solidFill>
                <a:latin typeface="Times New Roman" pitchFamily="18" charset="0"/>
                <a:cs typeface="Times New Roman" pitchFamily="18" charset="0"/>
              </a:rPr>
              <a:t> </a:t>
            </a:r>
            <a:r>
              <a:rPr lang="" sz="1200" dirty="0">
                <a:solidFill>
                  <a:prstClr val="black"/>
                </a:solidFill>
                <a:latin typeface="Times New Roman" pitchFamily="18" charset="0"/>
                <a:cs typeface="Times New Roman" pitchFamily="18" charset="0"/>
              </a:rPr>
              <a:t>болады</a:t>
            </a:r>
            <a:r>
              <a:rPr lang="kk-KZ" sz="1200" dirty="0" smtClean="0">
                <a:solidFill>
                  <a:prstClr val="black"/>
                </a:solidFill>
                <a:latin typeface="Times New Roman" pitchFamily="18" charset="0"/>
                <a:cs typeface="Times New Roman" pitchFamily="18" charset="0"/>
              </a:rPr>
              <a:t>.</a:t>
            </a:r>
          </a:p>
          <a:p>
            <a:pPr algn="just">
              <a:spcBef>
                <a:spcPts val="0"/>
              </a:spcBef>
              <a:defRPr/>
            </a:pPr>
            <a:endParaRPr lang="kk-KZ" sz="1100" dirty="0">
              <a:solidFill>
                <a:prstClr val="black"/>
              </a:solidFill>
              <a:latin typeface="Times New Roman" pitchFamily="18" charset="0"/>
              <a:cs typeface="Times New Roman" pitchFamily="18" charset="0"/>
            </a:endParaRPr>
          </a:p>
          <a:p>
            <a:pPr algn="just">
              <a:spcBef>
                <a:spcPts val="0"/>
              </a:spcBef>
              <a:defRPr/>
            </a:pPr>
            <a:endParaRPr lang="ru-RU" altLang="ru-RU" sz="2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21 </a:t>
            </a:r>
            <a:r>
              <a:rPr lang="ru-RU" altLang="ru-RU" sz="1200" b="1" dirty="0" err="1">
                <a:latin typeface="Times New Roman" pitchFamily="18" charset="0"/>
                <a:cs typeface="Times New Roman" pitchFamily="18" charset="0"/>
              </a:rPr>
              <a:t>наурыз</a:t>
            </a:r>
            <a:r>
              <a:rPr lang="kk-KZ" altLang="ru-RU" sz="1200" b="1" dirty="0">
                <a:latin typeface="Times New Roman" pitchFamily="18" charset="0"/>
                <a:cs typeface="Times New Roman" pitchFamily="18" charset="0"/>
              </a:rPr>
              <a:t>ға</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наурыз</a:t>
            </a:r>
            <a:r>
              <a:rPr lang="kk-KZ"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21 </a:t>
            </a:r>
            <a:r>
              <a:rPr lang="ru-RU" sz="1200" b="1" dirty="0" err="1" smtClean="0">
                <a:latin typeface="Times New Roman" panose="02020603050405020304" pitchFamily="18" charset="0"/>
                <a:cs typeface="Times New Roman" panose="02020603050405020304" pitchFamily="18" charset="0"/>
              </a:rPr>
              <a:t>наурыз</a:t>
            </a:r>
            <a:r>
              <a:rPr lang="kk-KZ"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Аздаған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Жел оңтүстік-шығыстан соғады</a:t>
            </a:r>
            <a:r>
              <a:rPr lang="kk-KZ" sz="1200" dirty="0">
                <a:solidFill>
                  <a:prstClr val="black"/>
                </a:solidFill>
                <a:latin typeface="Times New Roman" pitchFamily="18" charset="0"/>
                <a:cs typeface="Times New Roman" pitchFamily="18" charset="0"/>
              </a:rPr>
              <a:t>, күші </a:t>
            </a:r>
            <a:r>
              <a:rPr lang="" sz="1200" dirty="0" smtClean="0">
                <a:solidFill>
                  <a:prstClr val="black"/>
                </a:solidFill>
                <a:latin typeface="Times New Roman" pitchFamily="18" charset="0"/>
                <a:cs typeface="Times New Roman" pitchFamily="18" charset="0"/>
              </a:rPr>
              <a:t>5-10</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0-2°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15" name="TextBox 13"/>
          <p:cNvSpPr txBox="1"/>
          <p:nvPr/>
        </p:nvSpPr>
        <p:spPr>
          <a:xfrm>
            <a:off x="5011307" y="2362550"/>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a:solidFill>
                  <a:prstClr val="black"/>
                </a:solidFill>
                <a:latin typeface="Times New Roman" panose="02020603050405020304" pitchFamily="18" charset="0"/>
                <a:cs typeface="Times New Roman" panose="02020603050405020304" pitchFamily="18" charset="0"/>
              </a:rPr>
              <a:t>Метеорологиялық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prstClr val="black"/>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kk-KZ"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a:t>
            </a:r>
            <a:r>
              <a:rPr lang="kk-KZ" sz="1200" dirty="0">
                <a:solidFill>
                  <a:prstClr val="black"/>
                </a:solidFill>
                <a:latin typeface="Times New Roman" panose="02020603050405020304" pitchFamily="18" charset="0"/>
                <a:cs typeface="Times New Roman" panose="02020603050405020304" pitchFamily="18" charset="0"/>
              </a:rPr>
              <a:t>еді</a:t>
            </a:r>
            <a:r>
              <a:rPr lang="ru-RU" sz="1200" dirty="0">
                <a:solidFill>
                  <a:prstClr val="black"/>
                </a:solidFill>
                <a:latin typeface="Times New Roman" panose="02020603050405020304" pitchFamily="18" charset="0"/>
                <a:cs typeface="Times New Roman" panose="02020603050405020304" pitchFamily="18" charset="0"/>
              </a:rPr>
              <a:t>.</a:t>
            </a:r>
            <a:endParaRPr lang="kk-KZ" sz="1200" dirty="0">
              <a:solidFill>
                <a:prstClr val="black"/>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11308" y="329606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1"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627237049"/>
              </p:ext>
            </p:extLst>
          </p:nvPr>
        </p:nvGraphicFramePr>
        <p:xfrm>
          <a:off x="5018548" y="4144634"/>
          <a:ext cx="4691064" cy="187446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1724">
                  <a:extLst>
                    <a:ext uri="{9D8B030D-6E8A-4147-A177-3AD203B41FA5}">
                      <a16:colId xmlns:a16="http://schemas.microsoft.com/office/drawing/2014/main" val="1276116030"/>
                    </a:ext>
                  </a:extLst>
                </a:gridCol>
                <a:gridCol w="1444244">
                  <a:extLst>
                    <a:ext uri="{9D8B030D-6E8A-4147-A177-3AD203B41FA5}">
                      <a16:colId xmlns:a16="http://schemas.microsoft.com/office/drawing/2014/main"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0,070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12581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2,516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0,010</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0,275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-Абай </a:t>
            </a:r>
            <a:r>
              <a:rPr lang="ru-RU" altLang="ru-RU" sz="1200" dirty="0" err="1" smtClean="0">
                <a:solidFill>
                  <a:srgbClr val="000000"/>
                </a:solidFill>
                <a:latin typeface="Times New Roman" panose="02020603050405020304" pitchFamily="18" charset="0"/>
                <a:cs typeface="Times New Roman" panose="02020603050405020304" pitchFamily="18" charset="0"/>
              </a:rPr>
              <a:t>даңғылы</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 «А»</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32572" y="5932027"/>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Жиембаева Д.А. </a:t>
            </a:r>
            <a:r>
              <a:rPr lang="ru-RU" altLang="ru-RU" sz="1200" b="1" i="1" dirty="0">
                <a:solidFill>
                  <a:srgbClr val="000000"/>
                </a:solidFill>
                <a:latin typeface="Times New Roman" panose="02020603050405020304" pitchFamily="18" charset="0"/>
                <a:cs typeface="Times New Roman" panose="02020603050405020304" pitchFamily="18" charset="0"/>
              </a:rPr>
              <a:t>/ Эрнст Л.В. </a:t>
            </a: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val="20000"/>
                    </a:ext>
                  </a:extLst>
                </a:gridCol>
                <a:gridCol w="3051583">
                  <a:extLst>
                    <a:ext uri="{9D8B030D-6E8A-4147-A177-3AD203B41FA5}">
                      <a16:colId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val="20000"/>
                    </a:ext>
                  </a:extLst>
                </a:gridCol>
                <a:gridCol w="2056680">
                  <a:extLst>
                    <a:ext uri="{9D8B030D-6E8A-4147-A177-3AD203B41FA5}">
                      <a16:colId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18707</TotalTime>
  <Words>573</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Воздух-5</cp:lastModifiedBy>
  <cp:revision>3304</cp:revision>
  <cp:lastPrinted>2021-07-01T03:56:27Z</cp:lastPrinted>
  <dcterms:created xsi:type="dcterms:W3CDTF">2018-03-27T06:03:00Z</dcterms:created>
  <dcterms:modified xsi:type="dcterms:W3CDTF">2025-03-19T06:30:00Z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