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4049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889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түнде жауын-шашын (жаңбыр, қар) жауады. К</a:t>
            </a:r>
            <a:r>
              <a:rPr lang="ru-RU" sz="1250" dirty="0" err="1">
                <a:effectLst/>
                <a:latin typeface="Times New Roman" panose="02020603050405020304" pitchFamily="18" charset="0"/>
                <a:ea typeface="Calibri" panose="020F0502020204030204" pitchFamily="34" charset="0"/>
              </a:rPr>
              <a:t>өктайғақ</a:t>
            </a:r>
            <a:r>
              <a:rPr lang="ru-RU" sz="1250" dirty="0">
                <a:effectLst/>
                <a:latin typeface="Times New Roman" panose="02020603050405020304" pitchFamily="18" charset="0"/>
                <a:ea typeface="Calibri" panose="020F0502020204030204" pitchFamily="34" charset="0"/>
              </a:rPr>
              <a:t>, </a:t>
            </a:r>
            <a:r>
              <a:rPr lang="kk-KZ" sz="1250" dirty="0">
                <a:effectLst/>
                <a:latin typeface="Times New Roman" panose="02020603050405020304" pitchFamily="18" charset="0"/>
                <a:ea typeface="Calibri" panose="020F0502020204030204" pitchFamily="34" charset="0"/>
              </a:rPr>
              <a:t>тұман</a:t>
            </a:r>
            <a:r>
              <a:rPr lang="ru-RU" sz="1250" dirty="0">
                <a:effectLst/>
                <a:latin typeface="Times New Roman" panose="02020603050405020304" pitchFamily="18" charset="0"/>
                <a:ea typeface="Calibri" panose="020F0502020204030204" pitchFamily="34" charset="0"/>
              </a:rPr>
              <a:t> </a:t>
            </a:r>
            <a:r>
              <a:rPr lang="ru-RU" sz="1250" dirty="0" err="1">
                <a:effectLst/>
                <a:latin typeface="Times New Roman" panose="02020603050405020304" pitchFamily="18" charset="0"/>
                <a:ea typeface="Calibri" panose="020F0502020204030204" pitchFamily="34" charset="0"/>
              </a:rPr>
              <a:t>күтіледі</a:t>
            </a:r>
            <a:r>
              <a:rPr lang="kk-KZ" sz="1250" dirty="0">
                <a:effectLst/>
                <a:latin typeface="Times New Roman" panose="02020603050405020304" pitchFamily="18" charset="0"/>
                <a:ea typeface="Calibri" panose="020F0502020204030204" pitchFamily="34" charset="0"/>
              </a:rPr>
              <a:t>. Жел 9-14, күндіз екпіні 15-20 м/с. Ауа температурасы түнде 0 градус шамасында, күндіз 4-6 жылы</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 Жел, күші 5-10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dirty="0">
                <a:solidFill>
                  <a:prstClr val="black"/>
                </a:solidFill>
                <a:latin typeface="Times New Roman" pitchFamily="18" charset="0"/>
                <a:cs typeface="Times New Roman" pitchFamily="18" charset="0"/>
              </a:rPr>
              <a:t> 8-10 </a:t>
            </a:r>
            <a:r>
              <a:rPr lang="ru-RU" sz="1250" dirty="0" err="1">
                <a:solidFill>
                  <a:prstClr val="black"/>
                </a:solidFill>
                <a:latin typeface="Times New Roman" pitchFamily="18" charset="0"/>
                <a:cs typeface="Times New Roman" pitchFamily="18" charset="0"/>
              </a:rPr>
              <a:t>аяз</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a:solidFill>
                  <a:schemeClr val="tx1"/>
                </a:solidFill>
                <a:latin typeface="Times New Roman" pitchFamily="18" charset="0"/>
                <a:cs typeface="Times New Roman" pitchFamily="18" charset="0"/>
                <a:sym typeface="+mn-ea"/>
              </a:rPr>
              <a:t>Жалпы </a:t>
            </a:r>
            <a:r>
              <a:rPr lang="kk-KZ" altLang="en-US" sz="1300" i="1"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3042990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18159</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2021-07-01T07:38:07Z</cp:lastPrinted>
  <dcterms:created xsi:type="dcterms:W3CDTF">2018-03-27T06:03:00Z</dcterms:created>
  <dcterms:modified xsi:type="dcterms:W3CDTF">2025-03-20T06:38:38Z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