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8" d="100"/>
          <a:sy n="98" d="100"/>
        </p:scale>
        <p:origin x="438" y="84"/>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74426518"/>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a:solidFill>
                            <a:srgbClr val="002060"/>
                          </a:solidFill>
                          <a:latin typeface="Times New Roman" panose="02020603050405020304" pitchFamily="18" charset="0"/>
                          <a:cs typeface="Times New Roman" panose="02020603050405020304" pitchFamily="18" charset="0"/>
                        </a:rPr>
                        <a:t>82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a:solidFill>
                            <a:srgbClr val="002060"/>
                          </a:solidFill>
                          <a:latin typeface="Times New Roman" panose="02020603050405020304" pitchFamily="18" charset="0"/>
                          <a:cs typeface="Times New Roman" panose="02020603050405020304" pitchFamily="18" charset="0"/>
                        </a:rPr>
                        <a:t>23 </a:t>
                      </a:r>
                      <a:r>
                        <a:rPr lang="ru-RU" altLang="zh-CN" sz="1200" b="1" i="1" baseline="0" dirty="0" err="1">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836124"/>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сейіліуіне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қала бойынша ауаның ластану деңгейі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420799310"/>
              </p:ext>
            </p:extLst>
          </p:nvPr>
        </p:nvGraphicFramePr>
        <p:xfrm>
          <a:off x="5066574" y="4745022"/>
          <a:ext cx="4662697" cy="1538356"/>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a:solidFill>
                            <a:schemeClr val="tx1"/>
                          </a:solidFill>
                          <a:latin typeface="Times New Roman" panose="02020603050405020304" pitchFamily="18" charset="0"/>
                          <a:cs typeface="Times New Roman" panose="02020603050405020304" pitchFamily="18" charset="0"/>
                        </a:rPr>
                        <a:t>РМ-2,5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0.671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55302">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2</a:t>
                      </a:r>
                      <a:r>
                        <a:rPr lang="ru-RU" sz="1100" b="0" i="0" u="none" strike="noStrike" dirty="0">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1316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0.263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0</a:t>
                      </a:r>
                      <a:r>
                        <a:rPr lang="ru-RU" sz="1100" b="0" i="0" u="none" strike="noStrike" dirty="0">
                          <a:solidFill>
                            <a:srgbClr val="000000"/>
                          </a:solidFill>
                          <a:effectLst/>
                          <a:latin typeface="Calibri" panose="020F0502020204030204" pitchFamily="34" charset="0"/>
                        </a:rPr>
                        <a:t>.95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26026" y="407288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a:latin typeface="Times New Roman" panose="02020603050405020304" pitchFamily="18" charset="0"/>
                <a:cs typeface="Times New Roman" panose="02020603050405020304" pitchFamily="18" charset="0"/>
              </a:rPr>
              <a:t>23</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наурыз</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63149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2025 жыл </a:t>
            </a:r>
            <a:r>
              <a:rPr lang="en-US" altLang="ru-RU" sz="1100" b="1" dirty="0">
                <a:latin typeface="Times New Roman" panose="02020603050405020304" pitchFamily="18" charset="0"/>
                <a:cs typeface="Times New Roman" panose="02020603050405020304" pitchFamily="18" charset="0"/>
              </a:rPr>
              <a:t>24 </a:t>
            </a:r>
            <a:r>
              <a:rPr lang="kk-KZ" altLang="ru-RU" sz="1100" b="1" dirty="0">
                <a:latin typeface="Times New Roman" panose="02020603050405020304" pitchFamily="18" charset="0"/>
                <a:cs typeface="Times New Roman" panose="02020603050405020304" pitchFamily="18" charset="0"/>
              </a:rPr>
              <a:t>наурыз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2025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23 </a:t>
            </a:r>
            <a:r>
              <a:rPr lang="ru-RU" altLang="ru-RU" sz="1100" b="1" dirty="0" err="1">
                <a:solidFill>
                  <a:srgbClr val="000000"/>
                </a:solidFill>
                <a:latin typeface="Times New Roman" panose="02020603050405020304" pitchFamily="18" charset="0"/>
                <a:cs typeface="Times New Roman" panose="02020603050405020304" pitchFamily="18" charset="0"/>
              </a:rPr>
              <a:t>наурыз</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a:t>
            </a:r>
            <a:r>
              <a:rPr lang="en-US" altLang="ru-RU" sz="1100" b="1" dirty="0">
                <a:solidFill>
                  <a:srgbClr val="000000"/>
                </a:solidFill>
                <a:latin typeface="Times New Roman" panose="02020603050405020304" pitchFamily="18" charset="0"/>
                <a:cs typeface="Times New Roman" panose="02020603050405020304" pitchFamily="18" charset="0"/>
              </a:rPr>
              <a:t>24</a:t>
            </a:r>
            <a:r>
              <a:rPr lang="kk-KZ" altLang="ru-RU" sz="1100" b="1" dirty="0">
                <a:solidFill>
                  <a:srgbClr val="000000"/>
                </a:solidFill>
                <a:latin typeface="Times New Roman" panose="02020603050405020304" pitchFamily="18" charset="0"/>
                <a:cs typeface="Times New Roman" panose="02020603050405020304" pitchFamily="18" charset="0"/>
              </a:rPr>
              <a:t> наурыз</a:t>
            </a: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жауын-шашын (көбінесе жаңбыр), түнде және таңертең қатты жаңбыр, найзағай</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Жел </a:t>
            </a:r>
            <a:r>
              <a:rPr lang="kk-KZ" sz="1100" dirty="0" smtClean="0">
                <a:solidFill>
                  <a:prstClr val="black"/>
                </a:solidFill>
                <a:latin typeface="Times New Roman" pitchFamily="18" charset="0"/>
                <a:cs typeface="Times New Roman" pitchFamily="18" charset="0"/>
              </a:rPr>
              <a:t>солтүстіктен</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екпіні 15-18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3-5,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6-8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en-US" sz="1100" b="1" dirty="0">
                <a:solidFill>
                  <a:srgbClr val="000000"/>
                </a:solidFill>
                <a:latin typeface="Times New Roman" panose="02020603050405020304" pitchFamily="18" charset="0"/>
                <a:cs typeface="Times New Roman" panose="02020603050405020304" pitchFamily="18" charset="0"/>
              </a:rPr>
              <a:t>25</a:t>
            </a:r>
            <a:r>
              <a:rPr lang="kk-KZ" sz="1100" b="1" dirty="0">
                <a:solidFill>
                  <a:srgbClr val="000000"/>
                </a:solidFill>
                <a:latin typeface="Times New Roman" panose="02020603050405020304" pitchFamily="18" charset="0"/>
                <a:cs typeface="Times New Roman" panose="02020603050405020304" pitchFamily="18" charset="0"/>
              </a:rPr>
              <a:t> наурыз</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2025 ж. </a:t>
            </a:r>
            <a:r>
              <a:rPr lang="en-US" sz="1100" b="1" dirty="0">
                <a:solidFill>
                  <a:srgbClr val="000000"/>
                </a:solidFill>
                <a:latin typeface="Times New Roman" panose="02020603050405020304" pitchFamily="18" charset="0"/>
                <a:cs typeface="Times New Roman" panose="02020603050405020304" pitchFamily="18" charset="0"/>
              </a:rPr>
              <a:t>24</a:t>
            </a:r>
            <a:r>
              <a:rPr lang="kk-KZ" sz="1100" b="1" dirty="0">
                <a:solidFill>
                  <a:srgbClr val="000000"/>
                </a:solidFill>
                <a:latin typeface="Times New Roman" panose="02020603050405020304" pitchFamily="18" charset="0"/>
                <a:cs typeface="Times New Roman" panose="02020603050405020304" pitchFamily="18" charset="0"/>
              </a:rPr>
              <a:t> наурыз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бастап 202</a:t>
            </a:r>
            <a:r>
              <a:rPr lang="kk-KZ" sz="1100" b="1" dirty="0">
                <a:solidFill>
                  <a:srgbClr val="000000"/>
                </a:solidFill>
                <a:latin typeface="Times New Roman" panose="02020603050405020304" pitchFamily="18" charset="0"/>
                <a:cs typeface="Times New Roman" panose="02020603050405020304" pitchFamily="18" charset="0"/>
              </a:rPr>
              <a:t>5</a:t>
            </a:r>
            <a:r>
              <a:rPr lang="ru-RU" sz="1100" b="1" dirty="0">
                <a:solidFill>
                  <a:srgbClr val="000000"/>
                </a:solidFill>
                <a:latin typeface="Times New Roman" panose="02020603050405020304" pitchFamily="18" charset="0"/>
                <a:cs typeface="Times New Roman" panose="02020603050405020304" pitchFamily="18" charset="0"/>
              </a:rPr>
              <a:t> ж. </a:t>
            </a:r>
            <a:r>
              <a:rPr lang="en-US" sz="1100" b="1" dirty="0">
                <a:solidFill>
                  <a:srgbClr val="000000"/>
                </a:solidFill>
                <a:latin typeface="Times New Roman" panose="02020603050405020304" pitchFamily="18" charset="0"/>
                <a:cs typeface="Times New Roman" panose="02020603050405020304" pitchFamily="18" charset="0"/>
              </a:rPr>
              <a:t>25</a:t>
            </a:r>
            <a:r>
              <a:rPr lang="kk-KZ" sz="1100" b="1" dirty="0">
                <a:solidFill>
                  <a:srgbClr val="000000"/>
                </a:solidFill>
                <a:latin typeface="Times New Roman" panose="02020603050405020304" pitchFamily="18" charset="0"/>
                <a:cs typeface="Times New Roman" panose="02020603050405020304" pitchFamily="18" charset="0"/>
              </a:rPr>
              <a:t> наурыз</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Бұлтты, жаңбыр</a:t>
            </a:r>
            <a:r>
              <a:rPr lang="kk-KZ" sz="1100" dirty="0" smtClean="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солтүстік-батыстан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9-14, екпіні 15-20 </a:t>
            </a:r>
            <a:r>
              <a:rPr lang="kk-KZ" sz="1100" dirty="0">
                <a:solidFill>
                  <a:prstClr val="black"/>
                </a:solidFill>
                <a:latin typeface="Times New Roman" pitchFamily="18" charset="0"/>
                <a:cs typeface="Times New Roman" pitchFamily="18" charset="0"/>
              </a:rPr>
              <a:t>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ru-RU" sz="1100" dirty="0" smtClean="0">
                <a:solidFill>
                  <a:prstClr val="black"/>
                </a:solidFill>
                <a:latin typeface="Times New Roman" pitchFamily="18" charset="0"/>
                <a:cs typeface="Times New Roman" pitchFamily="18" charset="0"/>
              </a:rPr>
              <a:t>4-6 </a:t>
            </a:r>
            <a:r>
              <a:rPr lang="ru-RU" sz="1100" dirty="0" err="1" smtClean="0">
                <a:solidFill>
                  <a:prstClr val="black"/>
                </a:solidFill>
                <a:latin typeface="Times New Roman" pitchFamily="18" charset="0"/>
                <a:cs typeface="Times New Roman" pitchFamily="18" charset="0"/>
              </a:rPr>
              <a:t>жылы</a:t>
            </a:r>
            <a:r>
              <a:rPr lang="kk-KZ"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4020" y="3734268"/>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dirty="0" smtClean="0">
                <a:solidFill>
                  <a:srgbClr val="000000"/>
                </a:solidFill>
                <a:latin typeface="Times New Roman" panose="02020603050405020304" pitchFamily="18" charset="0"/>
                <a:cs typeface="Times New Roman" panose="02020603050405020304" pitchFamily="18" charset="0"/>
              </a:rPr>
              <a:t>./Бекмурзаева Б.К.</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30318</TotalTime>
  <Words>596</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3830</cp:revision>
  <cp:lastPrinted>2021-07-01T07:38:07Z</cp:lastPrinted>
  <dcterms:created xsi:type="dcterms:W3CDTF">2018-03-27T06:03:00Z</dcterms:created>
  <dcterms:modified xsi:type="dcterms:W3CDTF">2025-03-23T07:17:16Z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