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50" d="100"/>
          <a:sy n="150" d="100"/>
        </p:scale>
        <p:origin x="-1014"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39484326"/>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83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24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smtClean="0">
                <a:latin typeface="Times New Roman" panose="02020603050405020304" pitchFamily="18" charset="0"/>
                <a:cs typeface="Times New Roman" panose="02020603050405020304" pitchFamily="18" charset="0"/>
              </a:rPr>
              <a:t>наурыз</a:t>
            </a:r>
            <a:endParaRPr lang="ru-RU" altLang="ru-RU" sz="14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460943064"/>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967104">
                  <a:extLst>
                    <a:ext uri="{9D8B030D-6E8A-4147-A177-3AD203B41FA5}">
                      <a16:colId xmlns:a16="http://schemas.microsoft.com/office/drawing/2014/main" xmlns="" val="1276116030"/>
                    </a:ext>
                  </a:extLst>
                </a:gridCol>
                <a:gridCol w="1368152">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0.029</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829</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0.166</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0.004</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0.1</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8</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0.042</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221599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25 </a:t>
            </a:r>
            <a:r>
              <a:rPr lang="kk-KZ" altLang="ru-RU" sz="1200" b="1" dirty="0" smtClean="0">
                <a:latin typeface="Times New Roman" panose="02020603050405020304" pitchFamily="18" charset="0"/>
                <a:cs typeface="Times New Roman" panose="02020603050405020304" pitchFamily="18" charset="0"/>
              </a:rPr>
              <a:t>наурыз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24 </a:t>
            </a:r>
            <a:r>
              <a:rPr lang="kk-KZ" altLang="ru-RU" sz="1200" b="1" dirty="0">
                <a:latin typeface="Times New Roman" panose="02020603050405020304" pitchFamily="18" charset="0"/>
                <a:cs typeface="Times New Roman" panose="02020603050405020304" pitchFamily="18" charset="0"/>
              </a:rPr>
              <a:t>наурыз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a:latin typeface="Times New Roman" panose="02020603050405020304" pitchFamily="18" charset="0"/>
                <a:cs typeface="Times New Roman" panose="02020603050405020304" pitchFamily="18" charset="0"/>
              </a:rPr>
              <a:t>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25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наурыз</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a:latin typeface="Times New Roman" panose="02020603050405020304" pitchFamily="18" charset="0"/>
                <a:cs typeface="Times New Roman" panose="02020603050405020304" pitchFamily="18" charset="0"/>
              </a:rPr>
              <a:t>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ru-RU" sz="1100" dirty="0" smtClean="0">
                <a:latin typeface="Times New Roman" pitchFamily="18" charset="0"/>
                <a:cs typeface="Times New Roman" pitchFamily="18" charset="0"/>
              </a:rPr>
              <a:t>К</a:t>
            </a:r>
            <a:r>
              <a:rPr lang="kk-KZ" sz="1100" dirty="0" smtClean="0">
                <a:latin typeface="Times New Roman" pitchFamily="18" charset="0"/>
                <a:cs typeface="Times New Roman" pitchFamily="18" charset="0"/>
              </a:rPr>
              <a:t>өшпелі бұлтты</a:t>
            </a:r>
            <a:r>
              <a:rPr lang="ru-RU" sz="1100" dirty="0" smtClean="0">
                <a:latin typeface="Times New Roman" pitchFamily="18" charset="0"/>
                <a:cs typeface="Times New Roman" pitchFamily="18" charset="0"/>
              </a:rPr>
              <a:t>, жауын-шашынсыз. </a:t>
            </a:r>
            <a:r>
              <a:rPr lang="ru-RU" sz="1100" dirty="0" err="1" smtClean="0">
                <a:latin typeface="Times New Roman" pitchFamily="18" charset="0"/>
                <a:cs typeface="Times New Roman" pitchFamily="18" charset="0"/>
              </a:rPr>
              <a:t>Жел</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шығыстан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оң</a:t>
            </a:r>
            <a:r>
              <a:rPr lang="ru-RU" sz="1100" dirty="0" err="1" smtClean="0">
                <a:latin typeface="Times New Roman" pitchFamily="18" charset="0"/>
                <a:cs typeface="Times New Roman" pitchFamily="18" charset="0"/>
              </a:rPr>
              <a:t>түстік-шы</a:t>
            </a:r>
            <a:r>
              <a:rPr lang="kk-KZ" sz="1100" dirty="0" smtClean="0">
                <a:latin typeface="Times New Roman" pitchFamily="18" charset="0"/>
                <a:cs typeface="Times New Roman" pitchFamily="18" charset="0"/>
              </a:rPr>
              <a:t>ғ</a:t>
            </a:r>
            <a:r>
              <a:rPr lang="ru-RU" sz="1100" dirty="0" err="1" smtClean="0">
                <a:latin typeface="Times New Roman" pitchFamily="18" charset="0"/>
                <a:cs typeface="Times New Roman" pitchFamily="18" charset="0"/>
              </a:rPr>
              <a:t>ыстан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соғады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күші</a:t>
            </a:r>
            <a:r>
              <a:rPr lang="ru-RU" sz="1100" dirty="0" smtClean="0">
                <a:latin typeface="Times New Roman" pitchFamily="18" charset="0"/>
                <a:cs typeface="Times New Roman" pitchFamily="18" charset="0"/>
              </a:rPr>
              <a:t> 5-10 </a:t>
            </a:r>
            <a:r>
              <a:rPr lang="ru-RU" sz="1100" dirty="0">
                <a:latin typeface="Times New Roman" pitchFamily="18" charset="0"/>
                <a:cs typeface="Times New Roman" pitchFamily="18" charset="0"/>
              </a:rPr>
              <a:t>м/с.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3-5 градус </a:t>
            </a:r>
            <a:r>
              <a:rPr lang="ru-RU" sz="1100" dirty="0" err="1" smtClean="0">
                <a:latin typeface="Times New Roman" pitchFamily="18" charset="0"/>
                <a:cs typeface="Times New Roman" pitchFamily="18" charset="0"/>
              </a:rPr>
              <a:t>аяз</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8-10 градус </a:t>
            </a:r>
            <a:r>
              <a:rPr lang="ru-RU" sz="1100" dirty="0" err="1" smtClean="0">
                <a:latin typeface="Times New Roman" pitchFamily="18" charset="0"/>
                <a:cs typeface="Times New Roman" pitchFamily="18" charset="0"/>
              </a:rPr>
              <a:t>жылы</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p>
          <a:p>
            <a:pPr lvl="0" indent="144000" algn="just"/>
            <a:endPar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a:p>
            <a:pPr lvl="0" indent="144000" algn="just"/>
            <a:r>
              <a:rPr lang="ru-RU" sz="1100" b="1" dirty="0" smtClean="0">
                <a:solidFill>
                  <a:prstClr val="black"/>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itchFamily="18" charset="0"/>
                <a:cs typeface="Times New Roman" pitchFamily="18" charset="0"/>
                <a:sym typeface="+mn-ea"/>
              </a:rPr>
              <a:t>26 </a:t>
            </a:r>
            <a:r>
              <a:rPr lang="ru-RU" sz="1200" b="1" dirty="0" err="1" smtClean="0">
                <a:solidFill>
                  <a:srgbClr val="000000"/>
                </a:solidFill>
                <a:latin typeface="Times New Roman" pitchFamily="18" charset="0"/>
                <a:cs typeface="Times New Roman" pitchFamily="18" charset="0"/>
                <a:sym typeface="+mn-ea"/>
              </a:rPr>
              <a:t>наурыз</a:t>
            </a:r>
            <a:r>
              <a:rPr lang="ru-RU" sz="1200" b="1" dirty="0" smtClean="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25 </a:t>
            </a:r>
            <a:r>
              <a:rPr lang="kk-KZ" sz="1200" b="1" dirty="0" smtClean="0">
                <a:solidFill>
                  <a:srgbClr val="000000"/>
                </a:solidFill>
                <a:latin typeface="Times New Roman" panose="02020603050405020304" pitchFamily="18" charset="0"/>
                <a:cs typeface="Times New Roman" panose="02020603050405020304" pitchFamily="18" charset="0"/>
                <a:sym typeface="+mn-ea"/>
              </a:rPr>
              <a:t>наурыз </a:t>
            </a:r>
            <a:r>
              <a:rPr lang="ru-RU" sz="1200" b="1" dirty="0" smtClean="0">
                <a:solidFill>
                  <a:srgbClr val="000000"/>
                </a:solidFill>
                <a:latin typeface="Times New Roman" panose="02020603050405020304" pitchFamily="18" charset="0"/>
                <a:cs typeface="Times New Roman" panose="02020603050405020304" pitchFamily="18" charset="0"/>
              </a:rPr>
              <a:t>20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26 </a:t>
            </a:r>
            <a:r>
              <a:rPr lang="ru-RU" sz="1200" b="1" dirty="0" err="1">
                <a:solidFill>
                  <a:srgbClr val="000000"/>
                </a:solidFill>
                <a:latin typeface="Times New Roman" panose="02020603050405020304" pitchFamily="18" charset="0"/>
                <a:cs typeface="Times New Roman" panose="02020603050405020304" pitchFamily="18" charset="0"/>
                <a:sym typeface="+mn-ea"/>
              </a:rPr>
              <a:t>наурыз</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жауын-шашынсыз. </a:t>
            </a:r>
            <a:r>
              <a:rPr lang="kk-KZ" sz="1100" dirty="0" smtClean="0">
                <a:latin typeface="Times New Roman" panose="02020603050405020304" pitchFamily="18" charset="0"/>
                <a:cs typeface="Times New Roman" panose="02020603050405020304" pitchFamily="18" charset="0"/>
              </a:rPr>
              <a:t>Жел </a:t>
            </a:r>
            <a:r>
              <a:rPr lang="kk-KZ" sz="1100" dirty="0" smtClean="0">
                <a:latin typeface="Times New Roman" panose="02020603050405020304" pitchFamily="18" charset="0"/>
                <a:cs typeface="Times New Roman" panose="02020603050405020304" pitchFamily="18" charset="0"/>
              </a:rPr>
              <a:t>оңтүстік-шығыстан </a:t>
            </a:r>
            <a:r>
              <a:rPr lang="kk-KZ" sz="1100" dirty="0" smtClean="0">
                <a:latin typeface="Times New Roman" panose="02020603050405020304" pitchFamily="18" charset="0"/>
                <a:cs typeface="Times New Roman" panose="02020603050405020304" pitchFamily="18" charset="0"/>
              </a:rPr>
              <a:t>соғады, күші </a:t>
            </a:r>
            <a:r>
              <a:rPr lang="kk-KZ" sz="1100" dirty="0" smtClean="0">
                <a:latin typeface="Times New Roman" panose="02020603050405020304" pitchFamily="18" charset="0"/>
                <a:cs typeface="Times New Roman" panose="02020603050405020304" pitchFamily="18" charset="0"/>
              </a:rPr>
              <a:t>5-10 </a:t>
            </a:r>
            <a:r>
              <a:rPr lang="kk-KZ" sz="1100" dirty="0" smtClean="0">
                <a:latin typeface="Times New Roman" panose="02020603050405020304" pitchFamily="18" charset="0"/>
                <a:cs typeface="Times New Roman" panose="02020603050405020304" pitchFamily="18" charset="0"/>
              </a:rPr>
              <a:t>м/с</a:t>
            </a:r>
            <a:r>
              <a:rPr lang="kk-KZ" sz="1100" dirty="0">
                <a:latin typeface="Times New Roman" panose="02020603050405020304" pitchFamily="18" charset="0"/>
                <a:cs typeface="Times New Roman" panose="02020603050405020304"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kk-KZ" sz="1100" dirty="0" smtClean="0">
                <a:latin typeface="Times New Roman" pitchFamily="18" charset="0"/>
                <a:cs typeface="Times New Roman" pitchFamily="18" charset="0"/>
              </a:rPr>
              <a:t> 1-3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аяз</a:t>
            </a:r>
            <a:r>
              <a:rPr lang="kk-KZ"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a:p>
            <a:pPr indent="182563" algn="just"/>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01423" y="2446048"/>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25 </a:t>
            </a:r>
            <a:r>
              <a:rPr lang="kk-KZ" sz="1100" b="1" dirty="0" smtClean="0">
                <a:solidFill>
                  <a:srgbClr val="000000"/>
                </a:solidFill>
                <a:latin typeface="Times New Roman" panose="02020603050405020304" pitchFamily="18" charset="0"/>
                <a:cs typeface="Times New Roman" panose="02020603050405020304" pitchFamily="18" charset="0"/>
                <a:sym typeface="+mn-ea"/>
              </a:rPr>
              <a:t>наурыз </a:t>
            </a:r>
            <a:r>
              <a:rPr lang="kk-KZ" sz="1100" dirty="0" smtClean="0">
                <a:solidFill>
                  <a:schemeClr val="tx1"/>
                </a:solidFill>
                <a:latin typeface="Times New Roman" panose="02020603050405020304" pitchFamily="18" charset="0"/>
                <a:cs typeface="Times New Roman" panose="02020603050405020304" pitchFamily="18" charset="0"/>
              </a:rPr>
              <a:t>тәулік </a:t>
            </a:r>
            <a:r>
              <a:rPr lang="kk-KZ" sz="1100" dirty="0">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26 </a:t>
            </a:r>
            <a:r>
              <a:rPr lang="ru-RU" sz="1100" b="1" dirty="0" err="1" smtClean="0">
                <a:solidFill>
                  <a:schemeClr val="tx1"/>
                </a:solidFill>
                <a:latin typeface="Times New Roman" panose="02020603050405020304" pitchFamily="18" charset="0"/>
                <a:cs typeface="Times New Roman" panose="02020603050405020304" pitchFamily="18" charset="0"/>
              </a:rPr>
              <a:t>наурыз</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сейілуіне</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төмендеуі  </a:t>
            </a:r>
            <a:r>
              <a:rPr lang="kk-KZ" sz="1100" dirty="0">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a:t>
            </a:r>
            <a:r>
              <a:rPr lang="ru-RU" altLang="ru-RU" sz="1200" b="1" i="1" dirty="0" err="1" smtClean="0">
                <a:solidFill>
                  <a:srgbClr val="000000"/>
                </a:solidFill>
                <a:latin typeface="Times New Roman" panose="02020603050405020304" pitchFamily="18" charset="0"/>
                <a:cs typeface="Times New Roman" panose="02020603050405020304" pitchFamily="18" charset="0"/>
              </a:rPr>
              <a:t>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30612</TotalTime>
  <Words>570</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6061</cp:revision>
  <cp:lastPrinted>2021-07-01T03:56:27Z</cp:lastPrinted>
  <dcterms:created xsi:type="dcterms:W3CDTF">2018-03-27T06:03:00Z</dcterms:created>
  <dcterms:modified xsi:type="dcterms:W3CDTF">2025-03-24T06:41:31Z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