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7" d="100"/>
          <a:sy n="107" d="100"/>
        </p:scale>
        <p:origin x="7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71989974"/>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№89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30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92897" y="3645024"/>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39047"/>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31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smtClean="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30 наурыз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a:t>
            </a:r>
            <a:r>
              <a:rPr lang="ru-RU" altLang="ru-RU" sz="1200" b="1" dirty="0" err="1" smtClean="0">
                <a:latin typeface="Times New Roman" panose="02020603050405020304" pitchFamily="18" charset="0"/>
                <a:cs typeface="Times New Roman" panose="02020603050405020304" pitchFamily="18" charset="0"/>
              </a:rPr>
              <a:t>ден</a:t>
            </a:r>
            <a:r>
              <a:rPr lang="ru-RU" altLang="ru-RU" sz="1200" b="1" dirty="0" smtClean="0">
                <a:latin typeface="Times New Roman" panose="02020603050405020304" pitchFamily="18" charset="0"/>
                <a:cs typeface="Times New Roman" panose="02020603050405020304" pitchFamily="18" charset="0"/>
              </a:rPr>
              <a:t> 31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a:t>
            </a:r>
            <a:r>
              <a:rPr lang="ru-RU" altLang="ru-RU" sz="1200" b="1" dirty="0" err="1" smtClean="0">
                <a:latin typeface="Times New Roman" panose="02020603050405020304" pitchFamily="18" charset="0"/>
                <a:cs typeface="Times New Roman" panose="02020603050405020304" pitchFamily="18" charset="0"/>
              </a:rPr>
              <a:t>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Аздаған бұлтты</a:t>
            </a:r>
            <a:r>
              <a:rPr lang="kk-KZ" sz="1200" dirty="0">
                <a:solidFill>
                  <a:prstClr val="black"/>
                </a:solidFill>
                <a:latin typeface="Times New Roman" pitchFamily="18" charset="0"/>
                <a:cs typeface="Times New Roman" pitchFamily="18" charset="0"/>
              </a:rPr>
              <a:t>, жауын-шашынсыз. Жел </a:t>
            </a:r>
            <a:r>
              <a:rPr lang="kk-KZ" sz="1200" dirty="0" smtClean="0">
                <a:solidFill>
                  <a:prstClr val="black"/>
                </a:solidFill>
                <a:latin typeface="Times New Roman" pitchFamily="18" charset="0"/>
                <a:cs typeface="Times New Roman" pitchFamily="18" charset="0"/>
              </a:rPr>
              <a:t>солтүстік-шығыстан, шығыстан </a:t>
            </a:r>
            <a:r>
              <a:rPr lang="kk-KZ" sz="1200" dirty="0" smtClean="0">
                <a:solidFill>
                  <a:prstClr val="black"/>
                </a:solidFill>
                <a:latin typeface="Times New Roman" pitchFamily="18" charset="0"/>
                <a:cs typeface="Times New Roman" pitchFamily="18" charset="0"/>
              </a:rPr>
              <a:t>соғады, күші 1-6 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3-5° </a:t>
            </a:r>
            <a:r>
              <a:rPr lang="kk-KZ" sz="1200" dirty="0" smtClean="0">
                <a:solidFill>
                  <a:prstClr val="black"/>
                </a:solidFill>
                <a:latin typeface="Times New Roman" pitchFamily="18" charset="0"/>
                <a:cs typeface="Times New Roman" pitchFamily="18" charset="0"/>
              </a:rPr>
              <a:t>аяз,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10</a:t>
            </a:r>
            <a:r>
              <a:rPr lang="kk-KZ" sz="1200" dirty="0" smtClean="0">
                <a:solidFill>
                  <a:prstClr val="black"/>
                </a:solidFill>
                <a:latin typeface="Times New Roman" pitchFamily="18" charset="0"/>
                <a:cs typeface="Times New Roman" pitchFamily="18" charset="0"/>
              </a:rPr>
              <a:t>-12° </a:t>
            </a:r>
            <a:r>
              <a:rPr lang="kk-KZ" sz="1200" dirty="0" smtClean="0">
                <a:solidFill>
                  <a:prstClr val="black"/>
                </a:solidFill>
                <a:latin typeface="Times New Roman" pitchFamily="18" charset="0"/>
                <a:cs typeface="Times New Roman" pitchFamily="18" charset="0"/>
              </a:rPr>
              <a:t>жылы </a:t>
            </a:r>
            <a:r>
              <a:rPr lang="kk-KZ" sz="1200" dirty="0">
                <a:solidFill>
                  <a:prstClr val="black"/>
                </a:solidFill>
                <a:latin typeface="Times New Roman" pitchFamily="18" charset="0"/>
                <a:cs typeface="Times New Roman" pitchFamily="18" charset="0"/>
              </a:rPr>
              <a:t>болады</a:t>
            </a:r>
            <a:r>
              <a:rPr lang="kk-KZ" sz="1200" dirty="0" smtClean="0">
                <a:solidFill>
                  <a:prstClr val="black"/>
                </a:solidFill>
                <a:latin typeface="Times New Roman" pitchFamily="18" charset="0"/>
                <a:cs typeface="Times New Roman" pitchFamily="18" charset="0"/>
              </a:rPr>
              <a:t>.</a:t>
            </a:r>
          </a:p>
          <a:p>
            <a:pPr algn="just">
              <a:spcBef>
                <a:spcPts val="0"/>
              </a:spcBef>
              <a:defRPr/>
            </a:pPr>
            <a:endParaRPr lang="kk-KZ" sz="1100" dirty="0">
              <a:solidFill>
                <a:prstClr val="black"/>
              </a:solidFill>
              <a:latin typeface="Times New Roman" pitchFamily="18" charset="0"/>
              <a:cs typeface="Times New Roman" pitchFamily="18" charset="0"/>
            </a:endParaRPr>
          </a:p>
          <a:p>
            <a:pPr algn="just">
              <a:spcBef>
                <a:spcPts val="0"/>
              </a:spcBef>
              <a:defRPr/>
            </a:pPr>
            <a:endParaRPr lang="ru-RU" altLang="ru-RU" sz="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01 </a:t>
            </a:r>
            <a:r>
              <a:rPr lang="ru-RU" altLang="ru-RU" sz="1200" b="1" dirty="0" err="1" smtClean="0">
                <a:latin typeface="Times New Roman" pitchFamily="18" charset="0"/>
                <a:cs typeface="Times New Roman" pitchFamily="18" charset="0"/>
              </a:rPr>
              <a:t>сәуірге</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31 </a:t>
            </a:r>
            <a:r>
              <a:rPr lang="ru-RU" altLang="ru-RU" sz="1200" b="1" dirty="0" err="1">
                <a:latin typeface="Times New Roman" pitchFamily="18" charset="0"/>
                <a:cs typeface="Times New Roman" pitchFamily="18" charset="0"/>
              </a:rPr>
              <a:t>наурыз</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01 </a:t>
            </a:r>
            <a:r>
              <a:rPr lang="ru-RU" sz="1200" b="1" dirty="0" err="1" smtClean="0">
                <a:latin typeface="Times New Roman" panose="02020603050405020304" pitchFamily="18" charset="0"/>
                <a:cs typeface="Times New Roman" panose="02020603050405020304" pitchFamily="18" charset="0"/>
              </a:rPr>
              <a:t>сәуір</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Аздаған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1-6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3-5° </a:t>
            </a:r>
            <a:r>
              <a:rPr lang="kk-KZ" sz="1200" dirty="0" smtClean="0">
                <a:solidFill>
                  <a:prstClr val="black"/>
                </a:solidFill>
                <a:latin typeface="Times New Roman" pitchFamily="18" charset="0"/>
                <a:cs typeface="Times New Roman" pitchFamily="18" charset="0"/>
              </a:rPr>
              <a:t>аяз </a:t>
            </a:r>
            <a:r>
              <a:rPr lang="kk-KZ" sz="1200" dirty="0">
                <a:solidFill>
                  <a:prstClr val="black"/>
                </a:solidFill>
                <a:latin typeface="Times New Roman" pitchFamily="18" charset="0"/>
                <a:cs typeface="Times New Roman" pitchFamily="18" charset="0"/>
              </a:rPr>
              <a:t>болады. </a:t>
            </a:r>
          </a:p>
        </p:txBody>
      </p:sp>
      <p:sp>
        <p:nvSpPr>
          <p:cNvPr id="15" name="TextBox 13"/>
          <p:cNvSpPr txBox="1"/>
          <p:nvPr/>
        </p:nvSpPr>
        <p:spPr>
          <a:xfrm>
            <a:off x="5011307" y="236255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prstClr val="black"/>
                </a:solidFill>
                <a:latin typeface="Times New Roman" panose="02020603050405020304" pitchFamily="18" charset="0"/>
                <a:cs typeface="Times New Roman" panose="02020603050405020304" pitchFamily="18" charset="0"/>
              </a:rPr>
              <a:t>31 </a:t>
            </a:r>
            <a:r>
              <a:rPr lang="kk-KZ" sz="1200" dirty="0">
                <a:solidFill>
                  <a:prstClr val="black"/>
                </a:solidFill>
                <a:latin typeface="Times New Roman" panose="02020603050405020304" pitchFamily="18" charset="0"/>
                <a:cs typeface="Times New Roman" panose="02020603050405020304" pitchFamily="18" charset="0"/>
              </a:rPr>
              <a:t>наурыз 2025 жылы метеорологиялық жағдайлар қала атмосферасында ластаушы заттардың жиналуына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жоғары болады деп күтіледі.</a:t>
            </a:r>
          </a:p>
        </p:txBody>
      </p:sp>
      <p:sp>
        <p:nvSpPr>
          <p:cNvPr id="23" name="TextBox 13"/>
          <p:cNvSpPr txBox="1"/>
          <p:nvPr/>
        </p:nvSpPr>
        <p:spPr>
          <a:xfrm>
            <a:off x="5011308" y="329606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rgbClr val="FF0000"/>
                </a:solidFill>
                <a:latin typeface="Times New Roman" panose="02020603050405020304" pitchFamily="18" charset="0"/>
                <a:cs typeface="Times New Roman" panose="02020603050405020304" pitchFamily="18" charset="0"/>
              </a:rPr>
              <a:t>2 </a:t>
            </a:r>
            <a:r>
              <a:rPr lang="ru-RU" sz="1200" dirty="0" err="1">
                <a:solidFill>
                  <a:srgbClr val="FF0000"/>
                </a:solidFill>
                <a:latin typeface="Times New Roman" panose="02020603050405020304" pitchFamily="18" charset="0"/>
                <a:cs typeface="Times New Roman" panose="02020603050405020304" pitchFamily="18" charset="0"/>
              </a:rPr>
              <a:t>дәрежелі</a:t>
            </a:r>
            <a:r>
              <a:rPr lang="ru-RU" sz="1200" dirty="0">
                <a:solidFill>
                  <a:srgbClr val="FF0000"/>
                </a:solidFill>
                <a:latin typeface="Times New Roman" panose="02020603050405020304" pitchFamily="18" charset="0"/>
                <a:cs typeface="Times New Roman" panose="02020603050405020304" pitchFamily="18" charset="0"/>
              </a:rPr>
              <a:t> ҚМЖ </a:t>
            </a:r>
            <a:r>
              <a:rPr lang="ru-RU" sz="1200" dirty="0" err="1">
                <a:solidFill>
                  <a:srgbClr val="FF0000"/>
                </a:solidFill>
                <a:latin typeface="Times New Roman" panose="02020603050405020304" pitchFamily="18" charset="0"/>
                <a:cs typeface="Times New Roman" panose="02020603050405020304" pitchFamily="18" charset="0"/>
              </a:rPr>
              <a:t>ескертуі</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srgbClr val="FF0000"/>
                </a:solidFill>
                <a:latin typeface="Times New Roman" panose="02020603050405020304" pitchFamily="18" charset="0"/>
                <a:cs typeface="Times New Roman" panose="02020603050405020304" pitchFamily="18" charset="0"/>
              </a:rPr>
              <a:t>жарияланады</a:t>
            </a:r>
            <a:r>
              <a:rPr lang="ru-RU" sz="1200" dirty="0">
                <a:solidFill>
                  <a:srgbClr val="FF0000"/>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84128362"/>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2530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-Абай </a:t>
            </a:r>
            <a:r>
              <a:rPr lang="ru-RU" altLang="ru-RU" sz="1200" dirty="0" err="1" smtClean="0">
                <a:solidFill>
                  <a:srgbClr val="000000"/>
                </a:solidFill>
                <a:latin typeface="Times New Roman" panose="02020603050405020304" pitchFamily="18" charset="0"/>
                <a:cs typeface="Times New Roman" panose="02020603050405020304" pitchFamily="18" charset="0"/>
              </a:rPr>
              <a:t>даңғылы</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 «А»</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Бухтоярова Л.А. </a:t>
            </a:r>
            <a:r>
              <a:rPr lang="ru-RU" altLang="ru-RU" sz="1200" b="1" i="1" dirty="0" smtClean="0">
                <a:solidFill>
                  <a:srgbClr val="000000"/>
                </a:solidFill>
                <a:latin typeface="Times New Roman" panose="02020603050405020304" pitchFamily="18" charset="0"/>
                <a:cs typeface="Times New Roman" panose="02020603050405020304" pitchFamily="18" charset="0"/>
              </a:rPr>
              <a:t>/ Акылбаева М.М.  </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 xmlns:a16="http://schemas.microsoft.com/office/drawing/2014/main" val="20000"/>
                    </a:ext>
                  </a:extLst>
                </a:gridCol>
                <a:gridCol w="2056680">
                  <a:extLst>
                    <a:ext uri="{9D8B030D-6E8A-4147-A177-3AD203B41FA5}">
                      <a16:colId xmlns=""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18842</TotalTime>
  <Words>571</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3336</cp:revision>
  <cp:lastPrinted>2021-07-01T03:56:27Z</cp:lastPrinted>
  <dcterms:created xsi:type="dcterms:W3CDTF">2018-03-27T06:03:00Z</dcterms:created>
  <dcterms:modified xsi:type="dcterms:W3CDTF">2025-03-30T07:55:24Z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