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xmlns="">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xmlns="">
          <a:srgbClr val="FF0000"/>
        </p14:laserClr>
      </p:ext>
      <p:ext uri="{2FDB2607-1784-4EEB-B798-7EB5836EED8A}">
        <p14:showMediaCtrls xmlns:p14="http://schemas.microsoft.com/office/powerpoint/2010/main" xmlns="" val="1"/>
      </p:ext>
    </p:extLst>
  </p:showPr>
  <p:clrMru>
    <a:srgbClr val="FF9900"/>
    <a:srgbClr val="FA8422"/>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23" d="100"/>
          <a:sy n="123" d="100"/>
        </p:scale>
        <p:origin x="-1716" y="-204"/>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xmlns=""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lmzps_u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dirty="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14090"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xmlns="" val="94538753"/>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Шымкент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smtClean="0">
                <a:solidFill>
                  <a:srgbClr val="0070C0"/>
                </a:solidFill>
                <a:latin typeface="Times New Roman" panose="02020603050405020304" pitchFamily="18" charset="0"/>
                <a:cs typeface="Times New Roman" panose="02020603050405020304" pitchFamily="18" charset="0"/>
              </a:rPr>
              <a:t>Қазақстан</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smtClean="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табиғи</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ресурстар</a:t>
            </a:r>
            <a:r>
              <a:rPr lang="ru-RU" altLang="ru-RU" sz="1400" b="1" dirty="0" smtClean="0">
                <a:solidFill>
                  <a:srgbClr val="0070C0"/>
                </a:solidFill>
                <a:latin typeface="Times New Roman" panose="02020603050405020304" pitchFamily="18" charset="0"/>
                <a:cs typeface="Times New Roman" panose="02020603050405020304" pitchFamily="18" charset="0"/>
              </a:rPr>
              <a:t> </a:t>
            </a:r>
            <a:r>
              <a:rPr lang="ru-RU" altLang="ru-RU" sz="1400" b="1" dirty="0" err="1" smtClean="0">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smtClean="0">
                <a:solidFill>
                  <a:srgbClr val="0070C0"/>
                </a:solidFill>
                <a:latin typeface="Times New Roman" panose="02020603050405020304" pitchFamily="18" charset="0"/>
                <a:cs typeface="Times New Roman" panose="02020603050405020304" pitchFamily="18" charset="0"/>
              </a:rPr>
              <a:t> </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smtClean="0">
                <a:solidFill>
                  <a:srgbClr val="0070C0"/>
                </a:solidFill>
                <a:latin typeface="Times New Roman" panose="02020603050405020304" pitchFamily="18" charset="0"/>
                <a:cs typeface="Times New Roman" panose="02020603050405020304" pitchFamily="18" charset="0"/>
              </a:rPr>
              <a:t>«</a:t>
            </a:r>
            <a:r>
              <a:rPr lang="ru-RU" altLang="ru-RU" sz="1200" b="1" dirty="0">
                <a:solidFill>
                  <a:srgbClr val="0070C0"/>
                </a:solidFill>
                <a:latin typeface="Times New Roman" panose="02020603050405020304" pitchFamily="18" charset="0"/>
                <a:cs typeface="Times New Roman" panose="02020603050405020304" pitchFamily="18" charset="0"/>
              </a:rPr>
              <a:t>КАЗГИДРОМЕТ</a:t>
            </a:r>
            <a:r>
              <a:rPr lang="ru-RU" altLang="ru-RU" sz="1200" b="1" dirty="0" smtClean="0">
                <a:solidFill>
                  <a:srgbClr val="0070C0"/>
                </a:solidFill>
                <a:latin typeface="Times New Roman" panose="02020603050405020304" pitchFamily="18" charset="0"/>
                <a:cs typeface="Times New Roman" panose="02020603050405020304" pitchFamily="18" charset="0"/>
              </a:rPr>
              <a:t>»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xmlns="" val="2035188464"/>
              </p:ext>
            </p:extLst>
          </p:nvPr>
        </p:nvGraphicFramePr>
        <p:xfrm>
          <a:off x="307975" y="2564904"/>
          <a:ext cx="4465638" cy="2232248"/>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23224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Шымкент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a:t>
                      </a:r>
                      <a:r>
                        <a:rPr lang="ru-RU" altLang="x-none" sz="1600" b="1" i="1" dirty="0" smtClean="0">
                          <a:solidFill>
                            <a:srgbClr val="002060"/>
                          </a:solidFill>
                          <a:latin typeface="Times New Roman" panose="02020603050405020304" pitchFamily="18" charset="0"/>
                          <a:cs typeface="Times New Roman" panose="02020603050405020304" pitchFamily="18" charset="0"/>
                        </a:rPr>
                        <a:t>104</a:t>
                      </a:r>
                      <a:endParaRPr lang="ru-RU" altLang="x-none" sz="1600" b="1" i="1" baseline="0"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2025</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1</a:t>
                      </a:r>
                      <a:r>
                        <a:rPr lang="ru-RU" altLang="zh-CN" sz="1200" b="1" i="1" baseline="0" dirty="0" smtClean="0">
                          <a:solidFill>
                            <a:srgbClr val="002060"/>
                          </a:solidFill>
                          <a:latin typeface="Times New Roman" panose="02020603050405020304" pitchFamily="18" charset="0"/>
                          <a:cs typeface="Times New Roman" panose="02020603050405020304" pitchFamily="18" charset="0"/>
                        </a:rPr>
                        <a:t>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сәуір</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xmlns="" val="991881656"/>
              </p:ext>
            </p:extLst>
          </p:nvPr>
        </p:nvGraphicFramePr>
        <p:xfrm>
          <a:off x="5040437" y="6483660"/>
          <a:ext cx="4773644" cy="350520"/>
        </p:xfrm>
        <a:graphic>
          <a:graphicData uri="http://schemas.openxmlformats.org/drawingml/2006/table">
            <a:tbl>
              <a:tblPr/>
              <a:tblGrid>
                <a:gridCol w="4773644">
                  <a:extLst>
                    <a:ext uri="{9D8B030D-6E8A-4147-A177-3AD203B41FA5}">
                      <a16:colId xmlns:a16="http://schemas.microsoft.com/office/drawing/2014/main" xmlns="" val="20000"/>
                    </a:ext>
                  </a:extLst>
                </a:gridCol>
              </a:tblGrid>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r>
                        <a:rPr lang="kk-KZ" sz="800" b="0" i="0" u="none" kern="1200" baseline="0" dirty="0" smtClean="0">
                          <a:solidFill>
                            <a:schemeClr val="tx1"/>
                          </a:solidFill>
                          <a:effectLst/>
                          <a:latin typeface="Times New Roman" panose="02020603050405020304" pitchFamily="18" charset="0"/>
                          <a:ea typeface="+mn-ea"/>
                          <a:cs typeface="Times New Roman" panose="02020603050405020304" pitchFamily="18" charset="0"/>
                        </a:rPr>
                        <a:t>«Қалалық және ауылдық елді мекендердегі,өнеркәсіптік ұйымдардың аумақтарындағы атмосфералық  ауаның гигиеналық нормативтерін бекіту туралы » (2022жылғы 2 тамыздағы №ҚР ДСМ-70).</a:t>
                      </a:r>
                      <a:endParaRPr lang="ru-RU" sz="800" b="0" i="0" u="none" kern="1200" baseline="0" dirty="0">
                        <a:solidFill>
                          <a:schemeClr val="tx1"/>
                        </a:solidFill>
                        <a:effectLst/>
                        <a:latin typeface="Times New Roman" panose="02020603050405020304" pitchFamily="18" charset="0"/>
                        <a:ea typeface="+mn-ea"/>
                        <a:cs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0605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45984" y="3573016"/>
            <a:ext cx="482441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err="1">
                <a:latin typeface="Times New Roman" panose="02020603050405020304" pitchFamily="18" charset="0"/>
                <a:cs typeface="Times New Roman" panose="02020603050405020304" pitchFamily="18" charset="0"/>
              </a:rPr>
              <a:t>жылғы</a:t>
            </a:r>
            <a:r>
              <a:rPr lang="ru-RU" altLang="ru-RU" sz="1200" b="1">
                <a:latin typeface="Times New Roman" panose="02020603050405020304" pitchFamily="18" charset="0"/>
                <a:cs typeface="Times New Roman" panose="02020603050405020304" pitchFamily="18" charset="0"/>
              </a:rPr>
              <a:t> </a:t>
            </a:r>
            <a:r>
              <a:rPr lang="ru-RU" altLang="ru-RU" sz="1200" b="1" smtClean="0">
                <a:latin typeface="Times New Roman" panose="02020603050405020304" pitchFamily="18" charset="0"/>
                <a:cs typeface="Times New Roman" panose="02020603050405020304" pitchFamily="18" charset="0"/>
              </a:rPr>
              <a:t> 1</a:t>
            </a:r>
            <a:r>
              <a:rPr lang="ru-RU" altLang="ru-RU" sz="1200" b="1">
                <a:latin typeface="Times New Roman" panose="02020603050405020304" pitchFamily="18" charset="0"/>
                <a:cs typeface="Times New Roman" panose="02020603050405020304" pitchFamily="18" charset="0"/>
              </a:rPr>
              <a:t>4</a:t>
            </a:r>
            <a:r>
              <a:rPr lang="kk-KZ" altLang="ru-RU" sz="1200" b="1"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сәуірге </a:t>
            </a:r>
            <a:r>
              <a:rPr lang="ru-RU" altLang="ru-RU" sz="1200" b="1" dirty="0" smtClean="0">
                <a:latin typeface="Times New Roman" panose="02020603050405020304" pitchFamily="18" charset="0"/>
                <a:cs typeface="Times New Roman" panose="02020603050405020304" pitchFamily="18" charset="0"/>
              </a:rPr>
              <a:t>Шымкент 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r>
              <a:rPr lang="ru-RU" altLang="ru-RU" sz="1200" b="1" dirty="0" smtClean="0">
                <a:latin typeface="Times New Roman" panose="02020603050405020304" pitchFamily="18" charset="0"/>
                <a:cs typeface="Times New Roman" panose="02020603050405020304" pitchFamily="18" charset="0"/>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xmlns="" val="556809769"/>
              </p:ext>
            </p:extLst>
          </p:nvPr>
        </p:nvGraphicFramePr>
        <p:xfrm>
          <a:off x="5013732" y="4257917"/>
          <a:ext cx="4691064" cy="2051403"/>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9682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a:solidFill>
                            <a:schemeClr val="tx1"/>
                          </a:solidFill>
                          <a:latin typeface="Times New Roman" panose="02020603050405020304" pitchFamily="18" charset="0"/>
                          <a:cs typeface="Times New Roman" panose="02020603050405020304" pitchFamily="18" charset="0"/>
                        </a:rPr>
                        <a:t>мкг/м3</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302447">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3</a:t>
                      </a:r>
                      <a:r>
                        <a:rPr lang="en-US" sz="1000" dirty="0" smtClean="0">
                          <a:solidFill>
                            <a:schemeClr val="tx1"/>
                          </a:solidFill>
                          <a:latin typeface="Times New Roman" panose="02020603050405020304" pitchFamily="18" charset="0"/>
                          <a:cs typeface="Times New Roman" panose="02020603050405020304" pitchFamily="18" charset="0"/>
                        </a:rPr>
                        <a:t>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0,07</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88032">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1</a:t>
                      </a:r>
                      <a:r>
                        <a:rPr lang="en-US" sz="1000" dirty="0" smtClean="0">
                          <a:solidFill>
                            <a:schemeClr val="tx1"/>
                          </a:solidFill>
                          <a:latin typeface="Times New Roman" panose="02020603050405020304" pitchFamily="18" charset="0"/>
                          <a:cs typeface="Times New Roman" panose="02020603050405020304" pitchFamily="18" charset="0"/>
                        </a:rPr>
                        <a:t>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en-US" sz="1000" dirty="0" smtClean="0">
                          <a:solidFill>
                            <a:schemeClr val="tx1"/>
                          </a:solidFill>
                          <a:latin typeface="Times New Roman" panose="02020603050405020304" pitchFamily="18" charset="0"/>
                          <a:cs typeface="Times New Roman" panose="02020603050405020304" pitchFamily="18" charset="0"/>
                        </a:rPr>
                        <a:t>06</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04227911"/>
                  </a:ext>
                </a:extLst>
              </a:tr>
              <a:tr h="293907">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0,</a:t>
                      </a:r>
                      <a:r>
                        <a:rPr lang="kk-KZ" sz="1000" dirty="0" smtClean="0">
                          <a:solidFill>
                            <a:schemeClr val="tx1"/>
                          </a:solidFill>
                          <a:latin typeface="Times New Roman" panose="02020603050405020304" pitchFamily="18" charset="0"/>
                          <a:cs typeface="Times New Roman" panose="02020603050405020304" pitchFamily="18" charset="0"/>
                        </a:rPr>
                        <a:t>01</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71097977"/>
                  </a:ext>
                </a:extLst>
              </a:tr>
              <a:tr h="282157">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11</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1,32</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233118408"/>
                  </a:ext>
                </a:extLst>
              </a:tr>
              <a:tr h="288032">
                <a:tc>
                  <a:txBody>
                    <a:bodyPr/>
                    <a:lstStyle/>
                    <a:p>
                      <a:r>
                        <a:rPr lang="kk-KZ" sz="1000" dirty="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en-US" sz="1000" dirty="0" smtClean="0">
                          <a:solidFill>
                            <a:schemeClr val="tx1"/>
                          </a:solidFill>
                          <a:latin typeface="Times New Roman" panose="02020603050405020304" pitchFamily="18" charset="0"/>
                          <a:cs typeface="Times New Roman" panose="02020603050405020304" pitchFamily="18" charset="0"/>
                        </a:rPr>
                        <a:t>11</a:t>
                      </a:r>
                      <a:endParaRPr lang="kk-KZ" sz="1000" dirty="0" smtClean="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0,05</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1713089"/>
                  </a:ext>
                </a:extLst>
              </a:tr>
            </a:tbl>
          </a:graphicData>
        </a:graphic>
      </p:graphicFrame>
      <p:sp>
        <p:nvSpPr>
          <p:cNvPr id="16" name="Прямоугольник 15"/>
          <p:cNvSpPr/>
          <p:nvPr/>
        </p:nvSpPr>
        <p:spPr>
          <a:xfrm>
            <a:off x="4977033" y="115888"/>
            <a:ext cx="4762314" cy="1862048"/>
          </a:xfrm>
          <a:prstGeom prst="rect">
            <a:avLst/>
          </a:prstGeom>
        </p:spPr>
        <p:txBody>
          <a:bodyPr wrap="square">
            <a:spAutoFit/>
          </a:bodyPr>
          <a:lstStyle/>
          <a:p>
            <a:pPr algn="ctr"/>
            <a:r>
              <a:rPr lang="ru-RU" altLang="ru-RU" sz="1200" b="1" dirty="0">
                <a:latin typeface="Times New Roman" panose="02020603050405020304" pitchFamily="18" charset="0"/>
                <a:cs typeface="Times New Roman" panose="02020603050405020304" pitchFamily="18" charset="0"/>
              </a:rPr>
              <a:t>Шымкент </a:t>
            </a:r>
            <a:r>
              <a:rPr lang="ru-RU" altLang="ru-RU" sz="1200" b="1" dirty="0" err="1">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1</a:t>
            </a:r>
            <a:r>
              <a:rPr lang="ru-RU" altLang="ru-RU" sz="1200" b="1" dirty="0">
                <a:latin typeface="Times New Roman" panose="02020603050405020304" pitchFamily="18" charset="0"/>
                <a:cs typeface="Times New Roman" panose="02020603050405020304" pitchFamily="18" charset="0"/>
              </a:rPr>
              <a:t>5</a:t>
            </a:r>
            <a:r>
              <a:rPr lang="ru-RU" altLang="ru-RU" sz="1200" b="1" dirty="0" smtClean="0">
                <a:latin typeface="Times New Roman" panose="02020603050405020304" pitchFamily="18" charset="0"/>
                <a:cs typeface="Times New Roman" panose="02020603050405020304" pitchFamily="18" charset="0"/>
              </a:rPr>
              <a:t> </a:t>
            </a:r>
            <a:r>
              <a:rPr lang="kk-KZ" altLang="ru-RU" sz="1200" b="1" dirty="0" smtClean="0">
                <a:latin typeface="Times New Roman" panose="02020603050405020304" pitchFamily="18" charset="0"/>
                <a:cs typeface="Times New Roman" panose="02020603050405020304" pitchFamily="18" charset="0"/>
              </a:rPr>
              <a:t>сәуірге </a:t>
            </a:r>
            <a:r>
              <a:rPr lang="ru-RU" altLang="ru-RU" sz="1200" b="1" dirty="0" err="1" smtClean="0">
                <a:latin typeface="Times New Roman" panose="02020603050405020304" pitchFamily="18" charset="0"/>
                <a:cs typeface="Times New Roman" panose="02020603050405020304" pitchFamily="18" charset="0"/>
              </a:rPr>
              <a:t>арналған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endParaRPr lang="ru-RU" altLang="ru-RU" sz="1200" b="1" dirty="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2025 </a:t>
            </a:r>
            <a:r>
              <a:rPr lang="ru-RU" altLang="ru-RU" sz="1200" b="1" dirty="0">
                <a:latin typeface="Times New Roman" panose="02020603050405020304" pitchFamily="18" charset="0"/>
                <a:cs typeface="Times New Roman" panose="02020603050405020304" pitchFamily="18" charset="0"/>
              </a:rPr>
              <a:t>ж. </a:t>
            </a:r>
            <a:r>
              <a:rPr lang="kk-KZ" altLang="ru-RU" sz="1200" b="1" dirty="0" smtClean="0">
                <a:latin typeface="Times New Roman" pitchFamily="18" charset="0"/>
                <a:cs typeface="Times New Roman" pitchFamily="18" charset="0"/>
              </a:rPr>
              <a:t>2</a:t>
            </a:r>
            <a:r>
              <a:rPr lang="en-US" altLang="ru-RU" sz="1200" b="1" dirty="0" smtClean="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1</a:t>
            </a:r>
            <a:r>
              <a:rPr lang="ru-RU" altLang="ru-RU" sz="1200" b="1" dirty="0">
                <a:latin typeface="Times New Roman" pitchFamily="18" charset="0"/>
                <a:cs typeface="Times New Roman" pitchFamily="18" charset="0"/>
              </a:rPr>
              <a:t>4</a:t>
            </a:r>
            <a:r>
              <a:rPr lang="kk-KZ" altLang="ru-RU" sz="1200" b="1" dirty="0" smtClean="0">
                <a:latin typeface="Times New Roman" pitchFamily="18" charset="0"/>
                <a:cs typeface="Times New Roman" pitchFamily="18" charset="0"/>
              </a:rPr>
              <a:t> сәуірден 2</a:t>
            </a:r>
            <a:r>
              <a:rPr lang="en-US" altLang="ru-RU" sz="1200" b="1" dirty="0">
                <a:latin typeface="Times New Roman" pitchFamily="18" charset="0"/>
                <a:cs typeface="Times New Roman" pitchFamily="18" charset="0"/>
              </a:rPr>
              <a:t>0</a:t>
            </a:r>
            <a:r>
              <a:rPr lang="kk-KZ" altLang="ru-RU" sz="1200" b="1" dirty="0" smtClean="0">
                <a:latin typeface="Times New Roman" pitchFamily="18" charset="0"/>
                <a:cs typeface="Times New Roman" pitchFamily="18" charset="0"/>
              </a:rPr>
              <a:t> сағ. 1</a:t>
            </a:r>
            <a:r>
              <a:rPr lang="ru-RU" altLang="ru-RU" sz="1200" b="1" dirty="0">
                <a:latin typeface="Times New Roman" pitchFamily="18" charset="0"/>
                <a:cs typeface="Times New Roman" pitchFamily="18" charset="0"/>
              </a:rPr>
              <a:t>5</a:t>
            </a:r>
            <a:r>
              <a:rPr lang="kk-KZ" altLang="ru-RU" sz="1200" b="1" dirty="0" smtClean="0">
                <a:latin typeface="Times New Roman" pitchFamily="18" charset="0"/>
                <a:cs typeface="Times New Roman" pitchFamily="18" charset="0"/>
              </a:rPr>
              <a:t> сәуірге дейін</a:t>
            </a:r>
            <a:r>
              <a:rPr lang="en-US" altLang="ru-RU" sz="1200" dirty="0" smtClean="0">
                <a:solidFill>
                  <a:srgbClr val="000000"/>
                </a:solidFill>
                <a:latin typeface="Times New Roman" pitchFamily="18" charset="0"/>
                <a:cs typeface="Times New Roman"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sym typeface="+mn-ea"/>
              </a:rPr>
              <a:t>      </a:t>
            </a:r>
            <a:endParaRPr lang="ru-RU" altLang="ru-RU" sz="1200" b="1" dirty="0">
              <a:solidFill>
                <a:srgbClr val="002060"/>
              </a:solidFill>
              <a:latin typeface="Times New Roman" pitchFamily="18" charset="0"/>
              <a:cs typeface="Times New Roman" pitchFamily="18" charset="0"/>
            </a:endParaRPr>
          </a:p>
          <a:p>
            <a:r>
              <a:rPr lang="kk-KZ" sz="1100" dirty="0" smtClean="0">
                <a:latin typeface="Times New Roman" pitchFamily="18" charset="0"/>
                <a:cs typeface="Times New Roman" pitchFamily="18" charset="0"/>
              </a:rPr>
              <a:t>      Көшпелі бұлтты, жауын-шашынсыз болады. </a:t>
            </a:r>
            <a:r>
              <a:rPr lang="kk-KZ" sz="1100" dirty="0" smtClean="0">
                <a:latin typeface="Times New Roman" pitchFamily="18" charset="0"/>
                <a:cs typeface="Times New Roman" pitchFamily="18" charset="0"/>
              </a:rPr>
              <a:t>Солтүстік-батыстан солтүстік-шығысқа ауысатын жел </a:t>
            </a:r>
            <a:r>
              <a:rPr lang="kk-KZ" sz="1100" dirty="0" smtClean="0">
                <a:latin typeface="Times New Roman" pitchFamily="18" charset="0"/>
                <a:cs typeface="Times New Roman" pitchFamily="18" charset="0"/>
              </a:rPr>
              <a:t>соғады, күші </a:t>
            </a:r>
            <a:r>
              <a:rPr lang="kk-KZ" sz="1100" dirty="0" smtClean="0">
                <a:latin typeface="Times New Roman" pitchFamily="18" charset="0"/>
                <a:cs typeface="Times New Roman" pitchFamily="18" charset="0"/>
              </a:rPr>
              <a:t>5-10 </a:t>
            </a:r>
            <a:r>
              <a:rPr lang="kk-KZ" sz="1100" dirty="0" smtClean="0">
                <a:latin typeface="Times New Roman" pitchFamily="18" charset="0"/>
                <a:cs typeface="Times New Roman" pitchFamily="18" charset="0"/>
              </a:rPr>
              <a:t>м/с. Ауа температурасы түнде </a:t>
            </a:r>
            <a:r>
              <a:rPr lang="kk-KZ" sz="1100" dirty="0" smtClean="0">
                <a:latin typeface="Times New Roman" pitchFamily="18" charset="0"/>
                <a:cs typeface="Times New Roman" pitchFamily="18" charset="0"/>
              </a:rPr>
              <a:t>10-12</a:t>
            </a:r>
            <a:r>
              <a:rPr lang="kk-KZ" sz="1100" dirty="0" smtClean="0">
                <a:latin typeface="Times New Roman" pitchFamily="18" charset="0"/>
                <a:cs typeface="Times New Roman" pitchFamily="18" charset="0"/>
              </a:rPr>
              <a:t>, </a:t>
            </a:r>
            <a:r>
              <a:rPr lang="kk-KZ" sz="1100" dirty="0" smtClean="0">
                <a:latin typeface="Times New Roman" pitchFamily="18" charset="0"/>
                <a:cs typeface="Times New Roman" pitchFamily="18" charset="0"/>
              </a:rPr>
              <a:t>күндіз </a:t>
            </a:r>
            <a:r>
              <a:rPr lang="kk-KZ" sz="1100" dirty="0" smtClean="0">
                <a:latin typeface="Times New Roman" pitchFamily="18" charset="0"/>
                <a:cs typeface="Times New Roman" pitchFamily="18" charset="0"/>
              </a:rPr>
              <a:t>25-27 </a:t>
            </a:r>
            <a:r>
              <a:rPr lang="kk-KZ" sz="1100" dirty="0" smtClean="0">
                <a:latin typeface="Times New Roman" pitchFamily="18" charset="0"/>
                <a:cs typeface="Times New Roman" pitchFamily="18" charset="0"/>
              </a:rPr>
              <a:t>градус жылы болады. </a:t>
            </a:r>
            <a:endParaRPr lang="ru-RU" sz="1100" dirty="0" smtClean="0">
              <a:latin typeface="Times New Roman" pitchFamily="18" charset="0"/>
              <a:cs typeface="Times New Roman" pitchFamily="18" charset="0"/>
            </a:endParaRPr>
          </a:p>
          <a:p>
            <a:pPr indent="182563" algn="just"/>
            <a:r>
              <a:rPr lang="kk-KZ" altLang="ru-RU" sz="1200" b="1" dirty="0" smtClean="0">
                <a:latin typeface="Times New Roman" pitchFamily="18" charset="0"/>
                <a:cs typeface="Times New Roman" pitchFamily="18" charset="0"/>
              </a:rPr>
              <a:t>                                        1</a:t>
            </a:r>
            <a:r>
              <a:rPr lang="ru-RU" altLang="ru-RU" sz="1200" b="1" dirty="0">
                <a:latin typeface="Times New Roman" pitchFamily="18" charset="0"/>
                <a:cs typeface="Times New Roman" pitchFamily="18" charset="0"/>
              </a:rPr>
              <a:t>6</a:t>
            </a:r>
            <a:r>
              <a:rPr lang="kk-KZ" altLang="ru-RU" sz="1200" b="1" dirty="0" smtClean="0">
                <a:latin typeface="Times New Roman" pitchFamily="18" charset="0"/>
                <a:cs typeface="Times New Roman" pitchFamily="18" charset="0"/>
              </a:rPr>
              <a:t> сәуірге</a:t>
            </a:r>
            <a:endParaRPr lang="ru-RU" sz="1200" b="1" dirty="0" smtClean="0">
              <a:latin typeface="Times New Roman" panose="02020603050405020304" pitchFamily="18" charset="0"/>
              <a:cs typeface="Times New Roman" panose="02020603050405020304" pitchFamily="18" charset="0"/>
            </a:endParaRPr>
          </a:p>
          <a:p>
            <a:pPr indent="182563" algn="just"/>
            <a:r>
              <a:rPr lang="kk-KZ" altLang="ru-RU" sz="1200" b="1" dirty="0" smtClean="0">
                <a:latin typeface="Times New Roman" pitchFamily="18" charset="0"/>
                <a:cs typeface="Times New Roman" pitchFamily="18" charset="0"/>
              </a:rPr>
              <a:t>2025 ж. 20 сағ. 1</a:t>
            </a:r>
            <a:r>
              <a:rPr lang="ru-RU" altLang="ru-RU" sz="1200" b="1" dirty="0">
                <a:latin typeface="Times New Roman" pitchFamily="18" charset="0"/>
                <a:cs typeface="Times New Roman" pitchFamily="18" charset="0"/>
              </a:rPr>
              <a:t>5</a:t>
            </a:r>
            <a:r>
              <a:rPr lang="kk-KZ" altLang="ru-RU" sz="1200" b="1" dirty="0" smtClean="0">
                <a:latin typeface="Times New Roman" pitchFamily="18" charset="0"/>
                <a:cs typeface="Times New Roman" pitchFamily="18" charset="0"/>
              </a:rPr>
              <a:t> сәуірден  0</a:t>
            </a:r>
            <a:r>
              <a:rPr lang="en-US" altLang="ru-RU" sz="1200" b="1" dirty="0" smtClean="0">
                <a:latin typeface="Times New Roman" pitchFamily="18" charset="0"/>
                <a:cs typeface="Times New Roman" pitchFamily="18" charset="0"/>
              </a:rPr>
              <a:t>8</a:t>
            </a:r>
            <a:r>
              <a:rPr lang="kk-KZ" altLang="ru-RU" sz="1200" b="1" dirty="0" smtClean="0">
                <a:latin typeface="Times New Roman" pitchFamily="18" charset="0"/>
                <a:cs typeface="Times New Roman" pitchFamily="18" charset="0"/>
              </a:rPr>
              <a:t> сағ. 1</a:t>
            </a:r>
            <a:r>
              <a:rPr lang="ru-RU" altLang="ru-RU" sz="1200" b="1" dirty="0" smtClean="0">
                <a:latin typeface="Times New Roman" pitchFamily="18" charset="0"/>
                <a:cs typeface="Times New Roman" pitchFamily="18" charset="0"/>
              </a:rPr>
              <a:t>6 </a:t>
            </a:r>
            <a:r>
              <a:rPr lang="kk-KZ" altLang="ru-RU" sz="1200" b="1" dirty="0" smtClean="0">
                <a:latin typeface="Times New Roman" pitchFamily="18" charset="0"/>
                <a:cs typeface="Times New Roman" pitchFamily="18" charset="0"/>
              </a:rPr>
              <a:t>сәуірге дейін</a:t>
            </a:r>
            <a:endParaRPr lang="en-US" altLang="ru-RU" sz="1200" b="1" dirty="0" smtClean="0">
              <a:latin typeface="Times New Roman" pitchFamily="18" charset="0"/>
              <a:cs typeface="Times New Roman" pitchFamily="18" charset="0"/>
            </a:endParaRPr>
          </a:p>
          <a:p>
            <a:pPr lvl="0" indent="182563" algn="just"/>
            <a:r>
              <a:rPr lang="kk-KZ" sz="1100" dirty="0" smtClean="0">
                <a:latin typeface="Times New Roman" pitchFamily="18" charset="0"/>
                <a:cs typeface="Times New Roman" pitchFamily="18" charset="0"/>
              </a:rPr>
              <a:t>Көшпелі бұлтты, жауын-шашынсыз болады</a:t>
            </a:r>
            <a:r>
              <a:rPr lang="uz-Cyrl-UZ" sz="1100" dirty="0" smtClean="0">
                <a:latin typeface="Times New Roman" pitchFamily="18" charset="0"/>
                <a:cs typeface="Times New Roman" pitchFamily="18" charset="0"/>
              </a:rPr>
              <a:t>. </a:t>
            </a:r>
            <a:r>
              <a:rPr lang="uz-Cyrl-UZ" sz="1100" dirty="0" smtClean="0">
                <a:latin typeface="Times New Roman" pitchFamily="18" charset="0"/>
                <a:cs typeface="Times New Roman" pitchFamily="18" charset="0"/>
              </a:rPr>
              <a:t>Солтүстік-шығыстан </a:t>
            </a:r>
            <a:r>
              <a:rPr lang="kk-KZ" sz="1100" dirty="0" smtClean="0">
                <a:latin typeface="Times New Roman" pitchFamily="18" charset="0"/>
                <a:cs typeface="Times New Roman" pitchFamily="18" charset="0"/>
              </a:rPr>
              <a:t>жел соғады, </a:t>
            </a:r>
            <a:r>
              <a:rPr lang="kk-KZ" sz="1100" dirty="0" smtClean="0">
                <a:latin typeface="Times New Roman" pitchFamily="18" charset="0"/>
                <a:cs typeface="Times New Roman" pitchFamily="18" charset="0"/>
              </a:rPr>
              <a:t>күші 8-13 </a:t>
            </a:r>
            <a:r>
              <a:rPr lang="kk-KZ" sz="1100" dirty="0" smtClean="0">
                <a:latin typeface="Times New Roman" pitchFamily="18" charset="0"/>
                <a:cs typeface="Times New Roman" pitchFamily="18" charset="0"/>
              </a:rPr>
              <a:t>м/с. Ауа температурасы </a:t>
            </a:r>
            <a:r>
              <a:rPr lang="kk-KZ" sz="1100" dirty="0" smtClean="0">
                <a:latin typeface="Times New Roman" pitchFamily="18" charset="0"/>
                <a:cs typeface="Times New Roman" pitchFamily="18" charset="0"/>
              </a:rPr>
              <a:t>9-11 </a:t>
            </a:r>
            <a:r>
              <a:rPr lang="kk-KZ" sz="1100" dirty="0" smtClean="0">
                <a:latin typeface="Times New Roman" pitchFamily="18" charset="0"/>
                <a:cs typeface="Times New Roman" pitchFamily="18" charset="0"/>
              </a:rPr>
              <a:t>градус жылы болады</a:t>
            </a:r>
            <a:r>
              <a:rPr lang="kk-KZ" sz="1100" dirty="0">
                <a:latin typeface="Times New Roman" pitchFamily="18" charset="0"/>
                <a:cs typeface="Times New Roman" pitchFamily="18" charset="0"/>
              </a:rPr>
              <a:t>.</a:t>
            </a:r>
            <a:endParaRPr lang="ru-RU" sz="1100" dirty="0">
              <a:latin typeface="Times New Roman" pitchFamily="18" charset="0"/>
              <a:cs typeface="Times New Roman" pitchFamily="18" charset="0"/>
            </a:endParaRPr>
          </a:p>
        </p:txBody>
      </p:sp>
      <p:sp>
        <p:nvSpPr>
          <p:cNvPr id="22" name="TextBox 13"/>
          <p:cNvSpPr txBox="1"/>
          <p:nvPr/>
        </p:nvSpPr>
        <p:spPr>
          <a:xfrm>
            <a:off x="4998761" y="2204864"/>
            <a:ext cx="4681164" cy="76944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r>
              <a:rPr lang="kk-KZ" sz="1100" dirty="0" smtClean="0">
                <a:solidFill>
                  <a:schemeClr val="tx1"/>
                </a:solidFill>
                <a:latin typeface="Times New Roman" panose="02020603050405020304" pitchFamily="18" charset="0"/>
                <a:cs typeface="Times New Roman" panose="02020603050405020304" pitchFamily="18" charset="0"/>
              </a:rPr>
              <a:t>1</a:t>
            </a:r>
            <a:r>
              <a:rPr lang="ru-RU" sz="1100" dirty="0">
                <a:solidFill>
                  <a:schemeClr val="tx1"/>
                </a:solidFill>
                <a:latin typeface="Times New Roman" panose="02020603050405020304" pitchFamily="18" charset="0"/>
                <a:cs typeface="Times New Roman" panose="02020603050405020304" pitchFamily="18" charset="0"/>
              </a:rPr>
              <a:t>5</a:t>
            </a:r>
            <a:r>
              <a:rPr lang="kk-KZ"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сәуірден, </a:t>
            </a:r>
            <a:r>
              <a:rPr lang="ru-RU" sz="1100" dirty="0" smtClean="0">
                <a:solidFill>
                  <a:schemeClr val="tx1"/>
                </a:solidFill>
                <a:latin typeface="Times New Roman" panose="02020603050405020304" pitchFamily="18" charset="0"/>
                <a:cs typeface="Times New Roman" panose="02020603050405020304" pitchFamily="18" charset="0"/>
              </a:rPr>
              <a:t>1</a:t>
            </a:r>
            <a:r>
              <a:rPr lang="ru-RU" sz="1100" dirty="0">
                <a:solidFill>
                  <a:schemeClr val="tx1"/>
                </a:solidFill>
                <a:latin typeface="Times New Roman" panose="02020603050405020304" pitchFamily="18" charset="0"/>
                <a:cs typeface="Times New Roman" panose="02020603050405020304" pitchFamily="18" charset="0"/>
              </a:rPr>
              <a:t>6</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сәуірге қараған </a:t>
            </a:r>
            <a:r>
              <a:rPr lang="ru-RU" sz="1100" dirty="0" err="1">
                <a:solidFill>
                  <a:schemeClr val="tx1"/>
                </a:solidFill>
                <a:latin typeface="Times New Roman" panose="02020603050405020304" pitchFamily="18" charset="0"/>
                <a:cs typeface="Times New Roman" panose="02020603050405020304" pitchFamily="18" charset="0"/>
              </a:rPr>
              <a:t>түні метеорологиялық жағдайлар қала атмосферасында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ластаушы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заттардың </a:t>
            </a:r>
            <a:r>
              <a:rPr lang="ru-RU" sz="1100" dirty="0" err="1" smtClean="0">
                <a:solidFill>
                  <a:schemeClr val="tx1"/>
                </a:solidFill>
                <a:latin typeface="Times New Roman" panose="02020603050405020304" pitchFamily="18" charset="0"/>
                <a:cs typeface="Times New Roman" panose="02020603050405020304" pitchFamily="18" charset="0"/>
              </a:rPr>
              <a:t>сейілуіне</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smtClean="0">
                <a:solidFill>
                  <a:schemeClr val="tx1"/>
                </a:solidFill>
                <a:latin typeface="Times New Roman" panose="02020603050405020304" pitchFamily="18" charset="0"/>
                <a:cs typeface="Times New Roman" panose="02020603050405020304" pitchFamily="18" charset="0"/>
              </a:rPr>
              <a:t>ықпал </a:t>
            </a:r>
            <a:r>
              <a:rPr lang="ru-RU" sz="1100" dirty="0" err="1">
                <a:solidFill>
                  <a:schemeClr val="tx1"/>
                </a:solidFill>
                <a:latin typeface="Times New Roman" panose="02020603050405020304" pitchFamily="18" charset="0"/>
                <a:cs typeface="Times New Roman" panose="02020603050405020304" pitchFamily="18" charset="0"/>
              </a:rPr>
              <a:t>етеді</a:t>
            </a:r>
            <a:r>
              <a:rPr lang="ru-RU" sz="1100" dirty="0">
                <a:solidFill>
                  <a:schemeClr val="tx1"/>
                </a:solidFill>
                <a:latin typeface="Times New Roman" panose="02020603050405020304" pitchFamily="18" charset="0"/>
                <a:cs typeface="Times New Roman" panose="02020603050405020304" pitchFamily="18" charset="0"/>
              </a:rPr>
              <a:t>.</a:t>
            </a:r>
          </a:p>
          <a:p>
            <a:pPr indent="185738" algn="just"/>
            <a:r>
              <a:rPr lang="ru-RU" sz="1100" dirty="0" err="1" smtClean="0">
                <a:solidFill>
                  <a:schemeClr val="tx1"/>
                </a:solidFill>
                <a:latin typeface="Times New Roman" panose="02020603050405020304" pitchFamily="18" charset="0"/>
                <a:cs typeface="Times New Roman" panose="02020603050405020304" pitchFamily="18" charset="0"/>
              </a:rPr>
              <a:t>Жалпы</a:t>
            </a:r>
            <a:r>
              <a:rPr lang="ru-RU" sz="1100" dirty="0" smtClean="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қала бойынша</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ауаның ластану</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деңгейі </a:t>
            </a:r>
            <a:r>
              <a:rPr lang="ru-RU" sz="1100" dirty="0" err="1" smtClean="0">
                <a:solidFill>
                  <a:schemeClr val="tx1"/>
                </a:solidFill>
                <a:latin typeface="Times New Roman" panose="02020603050405020304" pitchFamily="18" charset="0"/>
                <a:cs typeface="Times New Roman" panose="02020603050405020304" pitchFamily="18" charset="0"/>
              </a:rPr>
              <a:t>көтеріңкі </a:t>
            </a:r>
            <a:r>
              <a:rPr lang="ru-RU" sz="1100" dirty="0" err="1">
                <a:solidFill>
                  <a:schemeClr val="tx1"/>
                </a:solidFill>
                <a:latin typeface="Times New Roman" panose="02020603050405020304" pitchFamily="18" charset="0"/>
                <a:cs typeface="Times New Roman" panose="02020603050405020304" pitchFamily="18" charset="0"/>
              </a:rPr>
              <a:t>болады</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деп</a:t>
            </a:r>
            <a:r>
              <a:rPr lang="ru-RU" sz="1100" dirty="0">
                <a:solidFill>
                  <a:schemeClr val="tx1"/>
                </a:solidFill>
                <a:latin typeface="Times New Roman" panose="02020603050405020304" pitchFamily="18" charset="0"/>
                <a:cs typeface="Times New Roman" panose="02020603050405020304" pitchFamily="18" charset="0"/>
              </a:rPr>
              <a:t> </a:t>
            </a:r>
            <a:r>
              <a:rPr lang="ru-RU" sz="1100" dirty="0" err="1">
                <a:solidFill>
                  <a:schemeClr val="tx1"/>
                </a:solidFill>
                <a:latin typeface="Times New Roman" panose="02020603050405020304" pitchFamily="18" charset="0"/>
                <a:cs typeface="Times New Roman" panose="02020603050405020304" pitchFamily="18" charset="0"/>
              </a:rPr>
              <a:t>күтілуде.</a:t>
            </a:r>
            <a:endParaRPr lang="ru-RU" sz="1100" dirty="0">
              <a:solidFill>
                <a:schemeClr val="tx1"/>
              </a:solidFill>
              <a:latin typeface="Times New Roman" panose="02020603050405020304" pitchFamily="18" charset="0"/>
              <a:cs typeface="Times New Roman" panose="02020603050405020304" pitchFamily="18" charset="0"/>
            </a:endParaRPr>
          </a:p>
        </p:txBody>
      </p:sp>
      <p:sp>
        <p:nvSpPr>
          <p:cNvPr id="23" name="TextBox 13"/>
          <p:cNvSpPr txBox="1"/>
          <p:nvPr/>
        </p:nvSpPr>
        <p:spPr>
          <a:xfrm>
            <a:off x="5036455" y="3262409"/>
            <a:ext cx="4643470"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1,2,3  </a:t>
            </a:r>
            <a:r>
              <a:rPr lang="ru-RU" sz="1200" dirty="0" err="1" smtClean="0">
                <a:solidFill>
                  <a:schemeClr val="tx1"/>
                </a:solidFill>
                <a:latin typeface="Times New Roman" panose="02020603050405020304" pitchFamily="18" charset="0"/>
                <a:cs typeface="Times New Roman" panose="02020603050405020304" pitchFamily="18" charset="0"/>
              </a:rPr>
              <a:t>дәрежелі</a:t>
            </a:r>
            <a:r>
              <a:rPr lang="ru-RU" sz="1200" dirty="0" smtClean="0">
                <a:solidFill>
                  <a:schemeClr val="tx1"/>
                </a:solidFill>
                <a:latin typeface="Times New Roman" panose="02020603050405020304" pitchFamily="18" charset="0"/>
                <a:cs typeface="Times New Roman" panose="02020603050405020304" pitchFamily="18" charset="0"/>
              </a:rPr>
              <a:t> ҚМЖ </a:t>
            </a:r>
            <a:r>
              <a:rPr lang="ru-RU" sz="1200" dirty="0" err="1" smtClean="0">
                <a:solidFill>
                  <a:schemeClr val="tx1"/>
                </a:solidFill>
                <a:latin typeface="Times New Roman" panose="02020603050405020304" pitchFamily="18" charset="0"/>
                <a:cs typeface="Times New Roman" panose="02020603050405020304" pitchFamily="18" charset="0"/>
              </a:rPr>
              <a:t>ескертуі</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72480" y="692696"/>
            <a:ext cx="4620820" cy="1569660"/>
          </a:xfrm>
          <a:prstGeom prst="rect">
            <a:avLst/>
          </a:prstGeom>
          <a:noFill/>
          <a:ln w="9525">
            <a:noFill/>
          </a:ln>
        </p:spPr>
        <p:txBody>
          <a:bodyPr wrap="square">
            <a:spAutoFit/>
          </a:bodyPr>
          <a:lstStyle/>
          <a:p>
            <a:pPr algn="just"/>
            <a:r>
              <a:rPr lang="ru-RU" altLang="ru-RU" sz="1200" smtClean="0">
                <a:solidFill>
                  <a:srgbClr val="000000"/>
                </a:solidFill>
                <a:latin typeface="Times New Roman" panose="02020603050405020304" pitchFamily="18" charset="0"/>
                <a:cs typeface="Times New Roman" panose="02020603050405020304" pitchFamily="18" charset="0"/>
              </a:rPr>
              <a:t>     Шымкент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6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1-Абай </a:t>
            </a:r>
            <a:r>
              <a:rPr lang="ru-RU" altLang="ru-RU" sz="1200" dirty="0" err="1">
                <a:solidFill>
                  <a:srgbClr val="000000"/>
                </a:solidFill>
                <a:latin typeface="Times New Roman" panose="02020603050405020304" pitchFamily="18" charset="0"/>
                <a:cs typeface="Times New Roman" panose="02020603050405020304" pitchFamily="18" charset="0"/>
              </a:rPr>
              <a:t>даңғылы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 </a:t>
            </a:r>
            <a:r>
              <a:rPr lang="ru-RU" altLang="ru-RU" sz="1200" dirty="0" err="1">
                <a:solidFill>
                  <a:srgbClr val="000000"/>
                </a:solidFill>
                <a:latin typeface="Times New Roman" panose="02020603050405020304" pitchFamily="18" charset="0"/>
                <a:cs typeface="Times New Roman" panose="02020603050405020304" pitchFamily="18" charset="0"/>
              </a:rPr>
              <a:t>Ордабасы</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smtClean="0">
                <a:solidFill>
                  <a:srgbClr val="000000"/>
                </a:solidFill>
                <a:latin typeface="Times New Roman" panose="02020603050405020304" pitchFamily="18" charset="0"/>
                <a:cs typeface="Times New Roman" panose="02020603050405020304" pitchFamily="18" charset="0"/>
              </a:rPr>
              <a:t>алаңы</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 </a:t>
            </a:r>
            <a:r>
              <a:rPr lang="ru-RU" altLang="ru-RU" sz="1200" dirty="0" err="1">
                <a:solidFill>
                  <a:srgbClr val="000000"/>
                </a:solidFill>
                <a:latin typeface="Times New Roman" panose="02020603050405020304" pitchFamily="18" charset="0"/>
                <a:cs typeface="Times New Roman" panose="02020603050405020304" pitchFamily="18" charset="0"/>
              </a:rPr>
              <a:t>Алдияров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 ("</a:t>
            </a:r>
            <a:r>
              <a:rPr lang="ru-RU" altLang="ru-RU" sz="1200" dirty="0" err="1">
                <a:solidFill>
                  <a:srgbClr val="000000"/>
                </a:solidFill>
                <a:latin typeface="Times New Roman" panose="02020603050405020304" pitchFamily="18" charset="0"/>
                <a:cs typeface="Times New Roman" panose="02020603050405020304" pitchFamily="18" charset="0"/>
              </a:rPr>
              <a:t>Шымкентцемент"АҚ</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8-Сайрам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198 ("</a:t>
            </a:r>
            <a:r>
              <a:rPr lang="ru-RU" altLang="ru-RU" sz="1200" dirty="0" err="1">
                <a:solidFill>
                  <a:srgbClr val="000000"/>
                </a:solidFill>
                <a:latin typeface="Times New Roman" panose="02020603050405020304" pitchFamily="18" charset="0"/>
                <a:cs typeface="Times New Roman" panose="02020603050405020304" pitchFamily="18" charset="0"/>
              </a:rPr>
              <a:t>Пивзавод"жақ</a:t>
            </a:r>
            <a:r>
              <a:rPr lang="ru-RU" altLang="ru-RU" sz="1200" dirty="0">
                <a:solidFill>
                  <a:srgbClr val="000000"/>
                </a:solidFill>
                <a:latin typeface="Times New Roman" panose="02020603050405020304" pitchFamily="18" charset="0"/>
                <a:cs typeface="Times New Roman" panose="02020603050405020304" pitchFamily="18" charset="0"/>
              </a:rPr>
              <a:t>). </a:t>
            </a:r>
            <a:endParaRPr lang="ru-RU" altLang="ru-RU" sz="1200" dirty="0" smtClean="0">
              <a:solidFill>
                <a:srgbClr val="000000"/>
              </a:solidFill>
              <a:latin typeface="Times New Roman" panose="02020603050405020304" pitchFamily="18" charset="0"/>
              <a:cs typeface="Times New Roman" panose="02020603050405020304" pitchFamily="18" charset="0"/>
            </a:endParaRP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5-ш / қ </a:t>
            </a:r>
            <a:r>
              <a:rPr lang="ru-RU" altLang="ru-RU" sz="1200" dirty="0" smtClean="0">
                <a:solidFill>
                  <a:srgbClr val="000000"/>
                </a:solidFill>
                <a:latin typeface="Times New Roman" panose="02020603050405020304" pitchFamily="18" charset="0"/>
                <a:cs typeface="Times New Roman" panose="02020603050405020304" pitchFamily="18" charset="0"/>
              </a:rPr>
              <a:t>Самал-3</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6-ш / қ </a:t>
            </a:r>
            <a:r>
              <a:rPr lang="ru-RU" altLang="ru-RU" sz="1200" dirty="0" err="1">
                <a:solidFill>
                  <a:srgbClr val="000000"/>
                </a:solidFill>
                <a:latin typeface="Times New Roman" panose="02020603050405020304" pitchFamily="18" charset="0"/>
                <a:cs typeface="Times New Roman" panose="02020603050405020304" pitchFamily="18" charset="0"/>
              </a:rPr>
              <a:t>Нұрсат</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Назарбеков</a:t>
            </a:r>
            <a:r>
              <a:rPr lang="ru-RU" altLang="ru-RU" sz="1200" dirty="0">
                <a:solidFill>
                  <a:srgbClr val="000000"/>
                </a:solidFill>
                <a:latin typeface="Times New Roman" panose="02020603050405020304" pitchFamily="18" charset="0"/>
                <a:cs typeface="Times New Roman" panose="02020603050405020304" pitchFamily="18" charset="0"/>
              </a:rPr>
              <a:t>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н/ж</a:t>
            </a:r>
            <a:endParaRPr lang="ru-RU" altLang="ru-RU" sz="1200" dirty="0"/>
          </a:p>
        </p:txBody>
      </p:sp>
      <p:sp>
        <p:nvSpPr>
          <p:cNvPr id="23" name="Прямоугольник 13"/>
          <p:cNvSpPr/>
          <p:nvPr/>
        </p:nvSpPr>
        <p:spPr>
          <a:xfrm>
            <a:off x="4953000" y="77664"/>
            <a:ext cx="4824413"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smtClean="0">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latin typeface="Calibri" panose="020F0502020204030204" pitchFamily="34" charset="0"/>
            </a:endParaRPr>
          </a:p>
        </p:txBody>
      </p:sp>
      <p:grpSp>
        <p:nvGrpSpPr>
          <p:cNvPr id="25" name="Группа 24"/>
          <p:cNvGrpSpPr/>
          <p:nvPr/>
        </p:nvGrpSpPr>
        <p:grpSpPr>
          <a:xfrm>
            <a:off x="5105599" y="4500570"/>
            <a:ext cx="4366787" cy="1600580"/>
            <a:chOff x="455748" y="3799939"/>
            <a:chExt cx="4366787" cy="1755504"/>
          </a:xfrm>
        </p:grpSpPr>
        <p:graphicFrame>
          <p:nvGraphicFramePr>
            <p:cNvPr id="26" name="Таблица 25"/>
            <p:cNvGraphicFramePr/>
            <p:nvPr>
              <p:extLst>
                <p:ext uri="{D42A27DB-BD31-4B8C-83A1-F6EECF244321}">
                  <p14:modId xmlns:p14="http://schemas.microsoft.com/office/powerpoint/2010/main" xmlns="" val="601247496"/>
                </p:ext>
              </p:extLst>
            </p:nvPr>
          </p:nvGraphicFramePr>
          <p:xfrm>
            <a:off x="517463" y="4818524"/>
            <a:ext cx="4035777" cy="73691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Метеорологиялық</a:t>
                        </a:r>
                        <a:r>
                          <a:rPr lang="kk-KZ" altLang="en-US" sz="800" baseline="0" dirty="0" smtClean="0">
                            <a:latin typeface="Times New Roman" panose="02020603050405020304" pitchFamily="18" charset="0"/>
                            <a:ea typeface="Times New Roman" panose="02020603050405020304" pitchFamily="18" charset="0"/>
                          </a:rPr>
                          <a:t> болжау 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a:t>
                        </a:r>
                        <a:r>
                          <a:rPr sz="800">
                            <a:latin typeface="Times New Roman" panose="02020603050405020304" pitchFamily="18" charset="0"/>
                            <a:cs typeface="Times New Roman" panose="02020603050405020304" pitchFamily="18" charset="0"/>
                          </a:rPr>
                          <a:t>7 </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smtClean="0">
                            <a:latin typeface="Times New Roman" panose="02020603050405020304" pitchFamily="18" charset="0"/>
                            <a:cs typeface="Times New Roman" panose="02020603050405020304" pitchFamily="18" charset="0"/>
                          </a:rPr>
                          <a:t>72</a:t>
                        </a:r>
                        <a:r>
                          <a:rPr sz="80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53</a:t>
                        </a:r>
                        <a:r>
                          <a:rPr sz="80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41-04</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
                          </a:rPr>
                          <a:t>omp_uko@meteo.kz</a:t>
                        </a:r>
                        <a:endParaRPr lang="en-US" altLang="x-none" sz="800" b="1" dirty="0" smtClean="0">
                          <a:latin typeface="Times New Roman" panose="02020603050405020304" pitchFamily="18" charset="0"/>
                          <a:cs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kk-KZ" altLang="en-US" sz="800" dirty="0" smtClean="0">
                            <a:latin typeface="Times New Roman" panose="02020603050405020304" pitchFamily="18" charset="0"/>
                            <a:ea typeface="Times New Roman" panose="02020603050405020304" pitchFamily="18" charset="0"/>
                          </a:rPr>
                          <a:t>Табиғи ортаның ластану мониторингі зертқанасы</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52</a:t>
                        </a:r>
                        <a:r>
                          <a:rPr sz="800" dirty="0" smtClean="0">
                            <a:latin typeface="Times New Roman" panose="02020603050405020304" pitchFamily="18" charset="0"/>
                            <a:cs typeface="Times New Roman" panose="02020603050405020304" pitchFamily="18" charset="0"/>
                          </a:rPr>
                          <a:t>72</a:t>
                        </a:r>
                        <a:r>
                          <a:rPr sz="800" dirty="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54-09-75</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54-05-33</a:t>
                        </a:r>
                        <a:endParaRPr sz="800" dirty="0">
                          <a:latin typeface="Times New Roman" panose="02020603050405020304" pitchFamily="18" charset="0"/>
                          <a:cs typeface="Times New Roman" panose="02020603050405020304" pitchFamily="18" charset="0"/>
                        </a:endParaRPr>
                      </a:p>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lmzps_uko@meteo.kz</a:t>
                        </a:r>
                        <a:r>
                          <a:rPr lang="kk-KZ" altLang="x-none" sz="800" b="1" dirty="0" smtClean="0">
                            <a:latin typeface="Times New Roman" panose="02020603050405020304" pitchFamily="18" charset="0"/>
                            <a:cs typeface="Times New Roman" panose="02020603050405020304" pitchFamily="18" charset="0"/>
                          </a:rPr>
                          <a:t> </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455748" y="4161401"/>
              <a:ext cx="2047355" cy="675134"/>
            </a:xfrm>
            <a:prstGeom prst="rect">
              <a:avLst/>
            </a:prstGeom>
            <a:noFill/>
            <a:ln w="9525">
              <a:noFill/>
            </a:ln>
          </p:spPr>
          <p:txBody>
            <a:bodyPr wrap="none" anchor="ctr">
              <a:spAutoFit/>
            </a:bodyPr>
            <a:lstStyle/>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Шымкент қ., </a:t>
              </a:r>
              <a:r>
                <a:rPr lang="ru-RU" altLang="ru-RU" sz="1000" i="1" dirty="0" err="1" smtClean="0">
                  <a:latin typeface="Times New Roman" panose="02020603050405020304" pitchFamily="18" charset="0"/>
                  <a:cs typeface="Times New Roman" panose="02020603050405020304" pitchFamily="18" charset="0"/>
                </a:rPr>
                <a:t>Жылқышиев</a:t>
              </a:r>
              <a:r>
                <a:rPr lang="ru-RU" altLang="ru-RU" sz="1000" i="1" dirty="0" smtClean="0">
                  <a:latin typeface="Times New Roman" panose="02020603050405020304" pitchFamily="18" charset="0"/>
                  <a:cs typeface="Times New Roman" panose="02020603050405020304" pitchFamily="18" charset="0"/>
                </a:rPr>
                <a:t> </a:t>
              </a:r>
              <a:r>
                <a:rPr lang="ru-RU" altLang="ru-RU" sz="1000" i="1" dirty="0">
                  <a:latin typeface="Times New Roman" panose="02020603050405020304" pitchFamily="18" charset="0"/>
                  <a:cs typeface="Times New Roman" panose="02020603050405020304" pitchFamily="18" charset="0"/>
                </a:rPr>
                <a:t>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44</a:t>
              </a: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708891"/>
            </a:xfrm>
            <a:prstGeom prst="rect">
              <a:avLst/>
            </a:prstGeom>
            <a:noFill/>
            <a:ln w="9525">
              <a:noFill/>
            </a:ln>
          </p:spPr>
          <p:txBody>
            <a:bodyPr>
              <a:spAutoFit/>
            </a:bodyPr>
            <a:lstStyle/>
            <a:p>
              <a:endParaRPr lang="ru-RU" altLang="ru-RU" sz="1200" b="1" i="1" dirty="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ea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ea typeface="Times New Roman" panose="02020603050405020304" pitchFamily="18" charset="0"/>
                </a:rPr>
                <a:t>:</a:t>
              </a:r>
            </a:p>
          </p:txBody>
        </p:sp>
      </p:grpSp>
      <p:sp>
        <p:nvSpPr>
          <p:cNvPr id="29" name="Прямоугольник 11"/>
          <p:cNvSpPr/>
          <p:nvPr/>
        </p:nvSpPr>
        <p:spPr>
          <a:xfrm>
            <a:off x="4919129" y="6500834"/>
            <a:ext cx="4905788" cy="252103"/>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7"/>
          <p:cNvSpPr/>
          <p:nvPr/>
        </p:nvSpPr>
        <p:spPr>
          <a:xfrm>
            <a:off x="4937126" y="1317296"/>
            <a:ext cx="483916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19" name="Прямоугольник 1"/>
          <p:cNvSpPr/>
          <p:nvPr/>
        </p:nvSpPr>
        <p:spPr>
          <a:xfrm>
            <a:off x="5037491" y="6215083"/>
            <a:ext cx="4521389" cy="307777"/>
          </a:xfrm>
          <a:prstGeom prst="rect">
            <a:avLst/>
          </a:prstGeom>
          <a:solidFill>
            <a:schemeClr val="bg1"/>
          </a:solidFill>
          <a:ln w="9525">
            <a:noFill/>
          </a:ln>
        </p:spPr>
        <p:txBody>
          <a:bodyPr wrap="square">
            <a:spAutoFit/>
          </a:bodyPr>
          <a:lstStyle/>
          <a:p>
            <a:pPr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smtClean="0">
                <a:solidFill>
                  <a:srgbClr val="000000"/>
                </a:solidFill>
                <a:latin typeface="Times New Roman" panose="02020603050405020304" pitchFamily="18" charset="0"/>
                <a:cs typeface="Times New Roman" panose="02020603050405020304" pitchFamily="18" charset="0"/>
              </a:rPr>
              <a:t> </a:t>
            </a:r>
            <a:r>
              <a:rPr lang="ru-RU" altLang="ru-RU" sz="1200" b="1" i="1" dirty="0" err="1" smtClean="0">
                <a:latin typeface="Times New Roman" panose="02020603050405020304" pitchFamily="18" charset="0"/>
                <a:cs typeface="Times New Roman" panose="02020603050405020304" pitchFamily="18" charset="0"/>
              </a:rPr>
              <a:t>Матегова</a:t>
            </a:r>
            <a:r>
              <a:rPr lang="ru-RU" altLang="ru-RU" sz="1200" b="1" i="1" dirty="0" smtClean="0">
                <a:latin typeface="Times New Roman" panose="02020603050405020304" pitchFamily="18" charset="0"/>
                <a:cs typeface="Times New Roman" panose="02020603050405020304" pitchFamily="18" charset="0"/>
              </a:rPr>
              <a:t> Е</a:t>
            </a:r>
            <a:r>
              <a:rPr lang="ru-RU" sz="1200" b="1" i="1" dirty="0" smtClean="0">
                <a:latin typeface="Times New Roman" panose="02020603050405020304" pitchFamily="18" charset="0"/>
                <a:cs typeface="Times New Roman" panose="02020603050405020304" pitchFamily="18" charset="0"/>
              </a:rPr>
              <a:t>./</a:t>
            </a:r>
            <a:r>
              <a:rPr lang="ru-RU" sz="1200" b="1" i="1" dirty="0" err="1" smtClean="0">
                <a:latin typeface="Times New Roman" panose="02020603050405020304" pitchFamily="18" charset="0"/>
                <a:cs typeface="Times New Roman" panose="02020603050405020304" pitchFamily="18" charset="0"/>
              </a:rPr>
              <a:t>Жарменова</a:t>
            </a:r>
            <a:r>
              <a:rPr lang="ru-RU" sz="1200" b="1" i="1" dirty="0" smtClean="0">
                <a:latin typeface="Times New Roman" panose="02020603050405020304" pitchFamily="18" charset="0"/>
                <a:cs typeface="Times New Roman" panose="02020603050405020304" pitchFamily="18" charset="0"/>
              </a:rPr>
              <a:t> Ж.А.</a:t>
            </a:r>
            <a:endParaRPr lang="ru-RU" sz="1200" b="1"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xmlns="" val="4246201665"/>
              </p:ext>
            </p:extLst>
          </p:nvPr>
        </p:nvGraphicFramePr>
        <p:xfrm>
          <a:off x="5214432" y="557615"/>
          <a:ext cx="4167505" cy="804672"/>
        </p:xfrm>
        <a:graphic>
          <a:graphicData uri="http://schemas.openxmlformats.org/drawingml/2006/table">
            <a:tbl>
              <a:tblPr/>
              <a:tblGrid>
                <a:gridCol w="1298341">
                  <a:extLst>
                    <a:ext uri="{9D8B030D-6E8A-4147-A177-3AD203B41FA5}">
                      <a16:colId xmlns:a16="http://schemas.microsoft.com/office/drawing/2014/main" xmlns="" val="20000"/>
                    </a:ext>
                  </a:extLst>
                </a:gridCol>
                <a:gridCol w="2869164">
                  <a:extLst>
                    <a:ext uri="{9D8B030D-6E8A-4147-A177-3AD203B41FA5}">
                      <a16:colId xmlns:a16="http://schemas.microsoft.com/office/drawing/2014/main" xmlns="" val="20001"/>
                    </a:ext>
                  </a:extLst>
                </a:gridCol>
              </a:tblGrid>
              <a:tr h="14964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33073">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113167">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39215">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5924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0,31</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24" name="Прямоугольник 23"/>
          <p:cNvSpPr/>
          <p:nvPr/>
        </p:nvSpPr>
        <p:spPr>
          <a:xfrm>
            <a:off x="4946187" y="2009850"/>
            <a:ext cx="4824411"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21" name="Таблица 20"/>
          <p:cNvGraphicFramePr/>
          <p:nvPr>
            <p:extLst>
              <p:ext uri="{D42A27DB-BD31-4B8C-83A1-F6EECF244321}">
                <p14:modId xmlns:p14="http://schemas.microsoft.com/office/powerpoint/2010/main" xmlns="" val="1745240149"/>
              </p:ext>
            </p:extLst>
          </p:nvPr>
        </p:nvGraphicFramePr>
        <p:xfrm>
          <a:off x="5021508" y="2339901"/>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1" name="TextBox 30"/>
          <p:cNvSpPr txBox="1"/>
          <p:nvPr/>
        </p:nvSpPr>
        <p:spPr>
          <a:xfrm>
            <a:off x="4946187" y="4450359"/>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xmlns=""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xmlns=""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13981</TotalTime>
  <Words>579</Words>
  <Application>Microsoft Office PowerPoint</Application>
  <PresentationFormat>Лист A4 (210x297 мм)</PresentationFormat>
  <Paragraphs>89</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Казгидромет</cp:lastModifiedBy>
  <cp:revision>3617</cp:revision>
  <cp:lastPrinted>2021-07-01T03:56:27Z</cp:lastPrinted>
  <dcterms:created xsi:type="dcterms:W3CDTF">2018-03-27T06:03:00Z</dcterms:created>
  <dcterms:modified xsi:type="dcterms:W3CDTF">2025-04-14T07:22:39Z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