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p:restoredLeft sz="15620"/>
    <p:restoredTop sz="94660"/>
  </p:normalViewPr>
  <p:slideViewPr>
    <p:cSldViewPr showGuides="1">
      <p:cViewPr varScale="1">
        <p:scale>
          <a:sx n="80" d="100"/>
          <a:sy n="80" d="100"/>
        </p:scale>
        <p:origin x="96" y="492"/>
      </p:cViewPr>
      <p:guideLst>
        <p:guide orient="horz" pos="2159"/>
        <p:guide pos="3102"/>
      </p:guideLst>
    </p:cSldViewPr>
  </p:slideViewPr>
  <p:notesTextViewPr>
    <p:cViewPr>
      <p:scale>
        <a:sx n="1" d="1"/>
        <a:sy n="1" d="1"/>
      </p:scale>
      <p:origin x="0" y="0"/>
    </p:cViewPr>
  </p:notesTextViewPr>
  <p:sorterViewPr>
    <p:cViewPr>
      <p:scale>
        <a:sx n="100" d="100"/>
        <a:sy n="100"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lstStyle/>
          <a:p>
            <a:endParaRPr lang="ru-RU" dirty="0"/>
          </a:p>
        </p:txBody>
      </p:sp>
    </p:spTree>
    <p:extLst>
      <p:ext uri="{BB962C8B-B14F-4D97-AF65-F5344CB8AC3E}">
        <p14:creationId xmlns:p14="http://schemas.microsoft.com/office/powerpoint/2010/main" val="33234610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atr@meteo.kz" TargetMode="External"/><Relationship Id="rId2" Type="http://schemas.openxmlformats.org/officeDocument/2006/relationships/hyperlink" Target="mailto:ilep_atr@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146868397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200" b="1" i="1" dirty="0" smtClean="0">
                          <a:solidFill>
                            <a:srgbClr val="002060"/>
                          </a:solidFill>
                          <a:latin typeface="Times New Roman" panose="02020603050405020304" pitchFamily="18" charset="0"/>
                          <a:cs typeface="Times New Roman" panose="02020603050405020304" pitchFamily="18" charset="0"/>
                        </a:rPr>
                        <a:t>Актау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46721986"/>
              </p:ext>
            </p:extLst>
          </p:nvPr>
        </p:nvGraphicFramePr>
        <p:xfrm>
          <a:off x="344488" y="2141593"/>
          <a:ext cx="4465638" cy="19354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86347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a:t>
                      </a:r>
                      <a:r>
                        <a:rPr lang="en-US" altLang="x-none" sz="1600" b="1" i="1" dirty="0" smtClean="0">
                          <a:solidFill>
                            <a:srgbClr val="002060"/>
                          </a:solidFill>
                          <a:latin typeface="Times New Roman" panose="02020603050405020304" pitchFamily="18" charset="0"/>
                          <a:cs typeface="Times New Roman" panose="02020603050405020304" pitchFamily="18" charset="0"/>
                        </a:rPr>
                        <a:t>106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 БЮЛЛЕТЕНЬ</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smtClean="0">
                          <a:solidFill>
                            <a:srgbClr val="002060"/>
                          </a:solidFill>
                          <a:latin typeface="Times New Roman" panose="02020603050405020304" pitchFamily="18" charset="0"/>
                          <a:cs typeface="Times New Roman" panose="02020603050405020304" pitchFamily="18" charset="0"/>
                        </a:rPr>
                        <a:t>Ақтау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a:t>
                      </a:r>
                      <a:r>
                        <a:rPr lang="en-US" altLang="zh-CN" sz="1200" b="1" i="1" dirty="0" smtClean="0">
                          <a:solidFill>
                            <a:srgbClr val="002060"/>
                          </a:solidFill>
                          <a:latin typeface="Times New Roman" panose="02020603050405020304" pitchFamily="18" charset="0"/>
                          <a:cs typeface="Times New Roman" panose="02020603050405020304" pitchFamily="18" charset="0"/>
                        </a:rPr>
                        <a:t>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a:t>
                      </a:r>
                      <a:r>
                        <a:rPr lang="en-US" altLang="zh-CN" sz="1200" b="1" i="1" baseline="0" dirty="0" smtClean="0">
                          <a:solidFill>
                            <a:srgbClr val="002060"/>
                          </a:solidFill>
                          <a:latin typeface="Times New Roman" panose="02020603050405020304" pitchFamily="18" charset="0"/>
                          <a:cs typeface="Times New Roman" panose="02020603050405020304" pitchFamily="18" charset="0"/>
                        </a:rPr>
                        <a:t>16 </a:t>
                      </a:r>
                      <a:r>
                        <a:rPr lang="ru-RU" altLang="zh-CN" sz="1200" b="1" i="1" baseline="0" dirty="0" err="1" smtClean="0">
                          <a:solidFill>
                            <a:srgbClr val="002060"/>
                          </a:solidFill>
                          <a:latin typeface="Times New Roman" panose="02020603050405020304" pitchFamily="18" charset="0"/>
                          <a:cs typeface="Times New Roman" panose="02020603050405020304" pitchFamily="18" charset="0"/>
                        </a:rPr>
                        <a:t>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21" name="TextBox 13"/>
          <p:cNvSpPr txBox="1"/>
          <p:nvPr/>
        </p:nvSpPr>
        <p:spPr>
          <a:xfrm>
            <a:off x="5063025" y="2678113"/>
            <a:ext cx="4680168"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100" dirty="0" smtClean="0">
                <a:solidFill>
                  <a:schemeClr val="tx1"/>
                </a:solidFill>
                <a:latin typeface="Times New Roman" panose="02020603050405020304" pitchFamily="18" charset="0"/>
                <a:cs typeface="Times New Roman" panose="02020603050405020304" pitchFamily="18" charset="0"/>
              </a:rPr>
              <a:t>           Метеорологиялық </a:t>
            </a:r>
            <a:r>
              <a:rPr lang="ru-RU" sz="1100" dirty="0">
                <a:solidFill>
                  <a:schemeClr val="tx1"/>
                </a:solidFill>
                <a:latin typeface="Times New Roman" panose="02020603050405020304" pitchFamily="18" charset="0"/>
                <a:cs typeface="Times New Roman" panose="02020603050405020304" pitchFamily="18" charset="0"/>
              </a:rPr>
              <a:t>жағдайлар қала атмосферасында ластаушы </a:t>
            </a:r>
            <a:r>
              <a:rPr lang="ru-RU" sz="1100" dirty="0" err="1">
                <a:solidFill>
                  <a:schemeClr val="tx1"/>
                </a:solidFill>
                <a:latin typeface="Times New Roman" panose="02020603050405020304" pitchFamily="18" charset="0"/>
                <a:cs typeface="Times New Roman" panose="02020603050405020304" pitchFamily="18" charset="0"/>
              </a:rPr>
              <a:t>заттардың</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сейіліуіне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ықпал</a:t>
            </a:r>
            <a:r>
              <a:rPr lang="ru-RU" sz="1100" dirty="0">
                <a:solidFill>
                  <a:schemeClr val="tx1"/>
                </a:solidFill>
                <a:latin typeface="Times New Roman" panose="02020603050405020304" pitchFamily="18" charset="0"/>
                <a:cs typeface="Times New Roman" panose="02020603050405020304" pitchFamily="18" charset="0"/>
              </a:rPr>
              <a:t> етеді.    </a:t>
            </a:r>
            <a:endParaRPr lang="ru-RU" sz="1100" dirty="0" smtClean="0">
              <a:solidFill>
                <a:schemeClr val="tx1"/>
              </a:solidFill>
              <a:latin typeface="Times New Roman" panose="02020603050405020304" pitchFamily="18" charset="0"/>
              <a:cs typeface="Times New Roman" panose="02020603050405020304" pitchFamily="18" charset="0"/>
            </a:endParaRPr>
          </a:p>
          <a:p>
            <a:pPr algn="just"/>
            <a:r>
              <a:rPr lang="ru-RU" sz="1100" dirty="0" smtClean="0">
                <a:solidFill>
                  <a:schemeClr val="tx1"/>
                </a:solidFill>
                <a:latin typeface="Times New Roman" panose="02020603050405020304" pitchFamily="18" charset="0"/>
                <a:cs typeface="Times New Roman" panose="02020603050405020304" pitchFamily="18" charset="0"/>
              </a:rPr>
              <a:t>           Жалпы </a:t>
            </a:r>
            <a:r>
              <a:rPr lang="ru-RU" sz="1100" dirty="0">
                <a:solidFill>
                  <a:schemeClr val="tx1"/>
                </a:solidFill>
                <a:latin typeface="Times New Roman" panose="02020603050405020304" pitchFamily="18" charset="0"/>
                <a:cs typeface="Times New Roman" panose="02020603050405020304" pitchFamily="18" charset="0"/>
              </a:rPr>
              <a:t>қала бойынша ауаның </a:t>
            </a:r>
            <a:r>
              <a:rPr lang="ru-RU" sz="1100" dirty="0" smtClean="0">
                <a:solidFill>
                  <a:schemeClr val="tx1"/>
                </a:solidFill>
                <a:latin typeface="Times New Roman" panose="02020603050405020304" pitchFamily="18" charset="0"/>
                <a:cs typeface="Times New Roman" panose="02020603050405020304" pitchFamily="18" charset="0"/>
              </a:rPr>
              <a:t>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smtClean="0">
                <a:solidFill>
                  <a:schemeClr val="tx1"/>
                </a:solidFill>
                <a:latin typeface="Times New Roman" panose="02020603050405020304" pitchFamily="18" charset="0"/>
                <a:cs typeface="Times New Roman" panose="02020603050405020304" pitchFamily="18" charset="0"/>
              </a:rPr>
              <a:t>деңгейі </a:t>
            </a:r>
            <a:r>
              <a:rPr lang="ru-RU" sz="1100" dirty="0" err="1">
                <a:solidFill>
                  <a:schemeClr val="tx1"/>
                </a:solidFill>
                <a:latin typeface="Times New Roman" panose="02020603050405020304" pitchFamily="18" charset="0"/>
                <a:cs typeface="Times New Roman" panose="02020603050405020304" pitchFamily="18" charset="0"/>
              </a:rPr>
              <a:t>төмен</a:t>
            </a:r>
            <a:r>
              <a:rPr lang="ru-RU" sz="1100" dirty="0">
                <a:solidFill>
                  <a:schemeClr val="tx1"/>
                </a:solidFill>
                <a:latin typeface="Times New Roman" panose="02020603050405020304" pitchFamily="18" charset="0"/>
                <a:cs typeface="Times New Roman" panose="02020603050405020304" pitchFamily="18" charset="0"/>
              </a:rPr>
              <a:t> болады </a:t>
            </a:r>
            <a:r>
              <a:rPr lang="ru-RU" sz="1100" dirty="0" smtClean="0">
                <a:solidFill>
                  <a:schemeClr val="tx1"/>
                </a:solidFill>
                <a:latin typeface="Times New Roman" panose="02020603050405020304" pitchFamily="18" charset="0"/>
                <a:cs typeface="Times New Roman" panose="02020603050405020304" pitchFamily="18" charset="0"/>
              </a:rPr>
              <a:t>деп </a:t>
            </a:r>
            <a:r>
              <a:rPr lang="ru-RU" sz="1100" dirty="0">
                <a:solidFill>
                  <a:schemeClr val="tx1"/>
                </a:solidFill>
                <a:latin typeface="Times New Roman" panose="02020603050405020304" pitchFamily="18" charset="0"/>
                <a:cs typeface="Times New Roman" panose="02020603050405020304" pitchFamily="18" charset="0"/>
              </a:rPr>
              <a:t>күтілуде.</a:t>
            </a:r>
          </a:p>
        </p:txBody>
      </p:sp>
      <p:graphicFrame>
        <p:nvGraphicFramePr>
          <p:cNvPr id="23"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4026428560"/>
              </p:ext>
            </p:extLst>
          </p:nvPr>
        </p:nvGraphicFramePr>
        <p:xfrm>
          <a:off x="5072359" y="4365102"/>
          <a:ext cx="4662697" cy="1512171"/>
        </p:xfrm>
        <a:graphic>
          <a:graphicData uri="http://schemas.openxmlformats.org/drawingml/2006/table">
            <a:tbl>
              <a:tblPr firstRow="1" bandRow="1">
                <a:tableStyleId>{5C22544A-7EE6-4342-B048-85BDC9FD1C3A}</a:tableStyleId>
              </a:tblPr>
              <a:tblGrid>
                <a:gridCol w="1794180">
                  <a:extLst>
                    <a:ext uri="{9D8B030D-6E8A-4147-A177-3AD203B41FA5}">
                      <a16:colId xmlns:a16="http://schemas.microsoft.com/office/drawing/2014/main" xmlns="" val="3583770891"/>
                    </a:ext>
                  </a:extLst>
                </a:gridCol>
                <a:gridCol w="1431451">
                  <a:extLst>
                    <a:ext uri="{9D8B030D-6E8A-4147-A177-3AD203B41FA5}">
                      <a16:colId xmlns:a16="http://schemas.microsoft.com/office/drawing/2014/main" xmlns="" val="1276116030"/>
                    </a:ext>
                  </a:extLst>
                </a:gridCol>
                <a:gridCol w="1437066">
                  <a:extLst>
                    <a:ext uri="{9D8B030D-6E8A-4147-A177-3AD203B41FA5}">
                      <a16:colId xmlns:a16="http://schemas.microsoft.com/office/drawing/2014/main" xmlns="" val="2096923049"/>
                    </a:ext>
                  </a:extLst>
                </a:gridCol>
              </a:tblGrid>
              <a:tr h="366586">
                <a:tc>
                  <a:txBody>
                    <a:bodyPr/>
                    <a:lstStyle/>
                    <a:p>
                      <a:pPr algn="ctr"/>
                      <a:r>
                        <a:rPr lang="ru-RU" sz="900" dirty="0" smtClean="0">
                          <a:solidFill>
                            <a:schemeClr val="tx1"/>
                          </a:solidFill>
                          <a:latin typeface="Times New Roman" panose="02020603050405020304" pitchFamily="18" charset="0"/>
                          <a:cs typeface="Times New Roman" panose="02020603050405020304" pitchFamily="18" charset="0"/>
                        </a:rPr>
                        <a:t>Ластаушы </a:t>
                      </a:r>
                      <a:r>
                        <a:rPr lang="ru-RU" sz="900" dirty="0" err="1" smtClean="0">
                          <a:solidFill>
                            <a:schemeClr val="tx1"/>
                          </a:solidFill>
                          <a:latin typeface="Times New Roman" panose="02020603050405020304" pitchFamily="18" charset="0"/>
                          <a:cs typeface="Times New Roman" panose="02020603050405020304" pitchFamily="18" charset="0"/>
                        </a:rPr>
                        <a:t>зат</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900" dirty="0" err="1" smtClean="0">
                          <a:solidFill>
                            <a:schemeClr val="tx1"/>
                          </a:solidFill>
                          <a:latin typeface="Times New Roman" panose="02020603050405020304" pitchFamily="18" charset="0"/>
                          <a:cs typeface="Times New Roman" panose="02020603050405020304" pitchFamily="18" charset="0"/>
                        </a:rPr>
                        <a:t>Нақты</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шоғырлану</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900" dirty="0" smtClean="0">
                          <a:solidFill>
                            <a:schemeClr val="tx1"/>
                          </a:solidFill>
                          <a:latin typeface="Times New Roman" panose="02020603050405020304" pitchFamily="18" charset="0"/>
                          <a:cs typeface="Times New Roman" panose="02020603050405020304" pitchFamily="18" charset="0"/>
                        </a:rPr>
                        <a:t>ШЖШ асу</a:t>
                      </a:r>
                      <a:r>
                        <a:rPr lang="kk-KZ" sz="9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29117">
                <a:tc>
                  <a:txBody>
                    <a:bodyPr/>
                    <a:lstStyle/>
                    <a:p>
                      <a:r>
                        <a:rPr lang="ru-RU" sz="900" dirty="0" smtClean="0">
                          <a:solidFill>
                            <a:schemeClr val="tx1"/>
                          </a:solidFill>
                          <a:latin typeface="Times New Roman" panose="02020603050405020304" pitchFamily="18" charset="0"/>
                          <a:cs typeface="Times New Roman" panose="02020603050405020304" pitchFamily="18" charset="0"/>
                        </a:rPr>
                        <a:t>РМ-2,5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a:solidFill>
                            <a:srgbClr val="000000"/>
                          </a:solidFill>
                          <a:effectLst/>
                          <a:latin typeface="Calibri" panose="020F0502020204030204" pitchFamily="34" charset="0"/>
                        </a:rPr>
                        <a:t>0.008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29117">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900" dirty="0" smtClean="0">
                          <a:solidFill>
                            <a:schemeClr val="tx1"/>
                          </a:solidFill>
                          <a:latin typeface="Times New Roman" panose="02020603050405020304" pitchFamily="18" charset="0"/>
                          <a:cs typeface="Times New Roman" panose="02020603050405020304" pitchFamily="18" charset="0"/>
                        </a:rPr>
                        <a:t>РМ-10 </a:t>
                      </a:r>
                      <a:r>
                        <a:rPr lang="ru-RU" sz="900" dirty="0" err="1" smtClean="0">
                          <a:solidFill>
                            <a:schemeClr val="tx1"/>
                          </a:solidFill>
                          <a:latin typeface="Times New Roman" panose="02020603050405020304" pitchFamily="18" charset="0"/>
                          <a:cs typeface="Times New Roman" panose="02020603050405020304" pitchFamily="18" charset="0"/>
                        </a:rPr>
                        <a:t>қалқыма</a:t>
                      </a:r>
                      <a:r>
                        <a:rPr lang="ru-RU" sz="900" dirty="0" smtClean="0">
                          <a:solidFill>
                            <a:schemeClr val="tx1"/>
                          </a:solidFill>
                          <a:latin typeface="Times New Roman" panose="02020603050405020304" pitchFamily="18" charset="0"/>
                          <a:cs typeface="Times New Roman" panose="02020603050405020304" pitchFamily="18" charset="0"/>
                        </a:rPr>
                        <a:t> </a:t>
                      </a:r>
                      <a:r>
                        <a:rPr lang="ru-RU" sz="900" dirty="0" err="1" smtClean="0">
                          <a:solidFill>
                            <a:schemeClr val="tx1"/>
                          </a:solidFill>
                          <a:latin typeface="Times New Roman" panose="02020603050405020304" pitchFamily="18" charset="0"/>
                          <a:cs typeface="Times New Roman" panose="02020603050405020304" pitchFamily="18" charset="0"/>
                        </a:rPr>
                        <a:t>бөлшектері</a:t>
                      </a:r>
                      <a:endParaRPr lang="ru-RU" sz="9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201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a:solidFill>
                            <a:srgbClr val="000000"/>
                          </a:solidFill>
                          <a:effectLst/>
                          <a:latin typeface="Calibri" panose="020F0502020204030204" pitchFamily="34" charset="0"/>
                        </a:rPr>
                        <a:t>0.671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Күкірт</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д</a:t>
                      </a:r>
                      <a:r>
                        <a:rPr lang="ru-RU" sz="900" dirty="0" err="1" smtClean="0">
                          <a:solidFill>
                            <a:schemeClr val="tx1"/>
                          </a:solidFill>
                          <a:latin typeface="Times New Roman" panose="02020603050405020304" pitchFamily="18" charset="0"/>
                          <a:cs typeface="Times New Roman" panose="02020603050405020304" pitchFamily="18" charset="0"/>
                        </a:rPr>
                        <a:t>иоксиді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0.0</a:t>
                      </a:r>
                      <a:r>
                        <a:rPr lang="en-US" sz="1100" b="0" i="0" u="none" strike="noStrike" dirty="0" smtClean="0">
                          <a:solidFill>
                            <a:srgbClr val="000000"/>
                          </a:solidFill>
                          <a:effectLst/>
                          <a:latin typeface="Calibri" panose="020F0502020204030204" pitchFamily="34" charset="0"/>
                        </a:rPr>
                        <a:t>38</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3"/>
                  </a:ext>
                </a:extLst>
              </a:tr>
              <a:tr h="229117">
                <a:tc>
                  <a:txBody>
                    <a:bodyPr/>
                    <a:lstStyle/>
                    <a:p>
                      <a:r>
                        <a:rPr lang="ru-RU" sz="900" dirty="0" err="1" smtClean="0">
                          <a:solidFill>
                            <a:schemeClr val="tx1"/>
                          </a:solidFill>
                          <a:latin typeface="Times New Roman" panose="02020603050405020304" pitchFamily="18" charset="0"/>
                          <a:cs typeface="Times New Roman" panose="02020603050405020304" pitchFamily="18" charset="0"/>
                        </a:rPr>
                        <a:t>Көміртегі</a:t>
                      </a:r>
                      <a:r>
                        <a:rPr lang="ru-RU" sz="900" baseline="0" dirty="0" smtClean="0">
                          <a:solidFill>
                            <a:schemeClr val="tx1"/>
                          </a:solidFill>
                          <a:latin typeface="Times New Roman" panose="02020603050405020304" pitchFamily="18" charset="0"/>
                          <a:cs typeface="Times New Roman" panose="02020603050405020304" pitchFamily="18" charset="0"/>
                        </a:rPr>
                        <a:t> </a:t>
                      </a:r>
                      <a:r>
                        <a:rPr lang="ru-RU" sz="900" baseline="0" dirty="0" err="1" smtClean="0">
                          <a:solidFill>
                            <a:schemeClr val="tx1"/>
                          </a:solidFill>
                          <a:latin typeface="Times New Roman" panose="02020603050405020304" pitchFamily="18" charset="0"/>
                          <a:cs typeface="Times New Roman" panose="02020603050405020304" pitchFamily="18" charset="0"/>
                        </a:rPr>
                        <a:t>о</a:t>
                      </a:r>
                      <a:r>
                        <a:rPr lang="ru-RU" sz="900" dirty="0" err="1" smtClean="0">
                          <a:solidFill>
                            <a:schemeClr val="tx1"/>
                          </a:solidFill>
                          <a:latin typeface="Times New Roman" panose="02020603050405020304" pitchFamily="18" charset="0"/>
                          <a:cs typeface="Times New Roman" panose="02020603050405020304" pitchFamily="18" charset="0"/>
                        </a:rPr>
                        <a:t>ксиді</a:t>
                      </a:r>
                      <a:endParaRPr lang="ru-RU" sz="9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1144</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ru-RU" sz="1100" b="0" i="0" u="none" strike="noStrike" dirty="0" smtClean="0">
                          <a:solidFill>
                            <a:srgbClr val="000000"/>
                          </a:solidFill>
                          <a:effectLst/>
                          <a:latin typeface="Calibri" panose="020F0502020204030204" pitchFamily="34" charset="0"/>
                        </a:rPr>
                        <a:t>0.</a:t>
                      </a:r>
                      <a:r>
                        <a:rPr lang="en-US" sz="1100" b="0" i="0" u="none" strike="noStrike" dirty="0" smtClean="0">
                          <a:solidFill>
                            <a:srgbClr val="000000"/>
                          </a:solidFill>
                          <a:effectLst/>
                          <a:latin typeface="Calibri" panose="020F0502020204030204" pitchFamily="34" charset="0"/>
                        </a:rPr>
                        <a:t>229</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29117">
                <a:tc>
                  <a:txBody>
                    <a:bodyPr/>
                    <a:lstStyle/>
                    <a:p>
                      <a:r>
                        <a:rPr lang="kk-KZ" sz="900" dirty="0" smtClean="0">
                          <a:latin typeface="Times New Roman" panose="02020603050405020304" pitchFamily="18" charset="0"/>
                          <a:cs typeface="Times New Roman" panose="02020603050405020304" pitchFamily="18" charset="0"/>
                        </a:rPr>
                        <a:t>Күкірт сутегі</a:t>
                      </a:r>
                      <a:endParaRPr lang="ru-RU" sz="900" dirty="0">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7</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fontAlgn="b"/>
                      <a:r>
                        <a:rPr lang="en-US" sz="1100" b="0" i="0" u="none" strike="noStrike" dirty="0" smtClean="0">
                          <a:solidFill>
                            <a:srgbClr val="000000"/>
                          </a:solidFill>
                          <a:effectLst/>
                          <a:latin typeface="Calibri" panose="020F0502020204030204" pitchFamily="34" charset="0"/>
                        </a:rPr>
                        <a:t>0.825</a:t>
                      </a:r>
                      <a:endParaRPr lang="ru-RU" sz="1100" b="0" i="0" u="none" strike="noStrike" dirty="0">
                        <a:solidFill>
                          <a:srgbClr val="000000"/>
                        </a:solidFill>
                        <a:effectLst/>
                        <a:latin typeface="Calibri" panose="020F0502020204030204" pitchFamily="34"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bl>
          </a:graphicData>
        </a:graphic>
      </p:graphicFrame>
      <p:graphicFrame>
        <p:nvGraphicFramePr>
          <p:cNvPr id="24" name="Таблица 23"/>
          <p:cNvGraphicFramePr/>
          <p:nvPr>
            <p:extLst>
              <p:ext uri="{D42A27DB-BD31-4B8C-83A1-F6EECF244321}">
                <p14:modId xmlns:p14="http://schemas.microsoft.com/office/powerpoint/2010/main" val="3656876217"/>
              </p:ext>
            </p:extLst>
          </p:nvPr>
        </p:nvGraphicFramePr>
        <p:xfrm>
          <a:off x="4973638" y="6453336"/>
          <a:ext cx="4787899" cy="393870"/>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sz="700" i="1" dirty="0" smtClean="0">
                          <a:latin typeface="Times New Roman" panose="02020603050405020304" pitchFamily="18" charset="0"/>
                          <a:cs typeface="Times New Roman" panose="02020603050405020304" pitchFamily="18" charset="0"/>
                        </a:rPr>
                        <a:t>20</a:t>
                      </a:r>
                      <a:r>
                        <a:rPr lang="en-US" sz="700" i="1" dirty="0" smtClean="0">
                          <a:latin typeface="Times New Roman" panose="02020603050405020304" pitchFamily="18" charset="0"/>
                          <a:cs typeface="Times New Roman" panose="02020603050405020304" pitchFamily="18" charset="0"/>
                        </a:rPr>
                        <a:t>22</a:t>
                      </a:r>
                      <a:r>
                        <a:rPr lang="ru-RU" sz="700" i="1" dirty="0" smtClean="0">
                          <a:latin typeface="Times New Roman" panose="02020603050405020304" pitchFamily="18" charset="0"/>
                          <a:cs typeface="Times New Roman" panose="02020603050405020304" pitchFamily="18" charset="0"/>
                        </a:rPr>
                        <a:t>ж.</a:t>
                      </a:r>
                      <a:r>
                        <a:rPr lang="en-US" sz="700" i="1" dirty="0" smtClean="0">
                          <a:latin typeface="Times New Roman" panose="02020603050405020304" pitchFamily="18" charset="0"/>
                          <a:cs typeface="Times New Roman" panose="02020603050405020304" pitchFamily="18" charset="0"/>
                        </a:rPr>
                        <a:t>02</a:t>
                      </a:r>
                      <a:r>
                        <a:rPr lang="ru-RU" sz="700" i="1" dirty="0" smtClean="0">
                          <a:latin typeface="Times New Roman" panose="02020603050405020304" pitchFamily="18" charset="0"/>
                          <a:cs typeface="Times New Roman" panose="02020603050405020304" pitchFamily="18" charset="0"/>
                        </a:rPr>
                        <a:t>.0</a:t>
                      </a:r>
                      <a:r>
                        <a:rPr lang="en-US" sz="700" i="1" dirty="0" smtClean="0">
                          <a:latin typeface="Times New Roman" panose="02020603050405020304" pitchFamily="18" charset="0"/>
                          <a:cs typeface="Times New Roman" panose="02020603050405020304" pitchFamily="18" charset="0"/>
                        </a:rPr>
                        <a:t>8</a:t>
                      </a:r>
                      <a:r>
                        <a:rPr lang="ru-RU" sz="700" i="1" dirty="0" smtClean="0">
                          <a:latin typeface="Times New Roman" panose="02020603050405020304" pitchFamily="18" charset="0"/>
                          <a:cs typeface="Times New Roman" panose="02020603050405020304" pitchFamily="18" charset="0"/>
                        </a:rPr>
                        <a:t> №</a:t>
                      </a:r>
                      <a:r>
                        <a:rPr lang="kk-KZ" sz="700" i="1" dirty="0" smtClean="0">
                          <a:latin typeface="Times New Roman" panose="02020603050405020304" pitchFamily="18" charset="0"/>
                          <a:cs typeface="Times New Roman" panose="02020603050405020304" pitchFamily="18" charset="0"/>
                        </a:rPr>
                        <a:t>ҚР</a:t>
                      </a:r>
                      <a:r>
                        <a:rPr lang="kk-KZ" sz="700" i="1" baseline="0" dirty="0" smtClean="0">
                          <a:latin typeface="Times New Roman" panose="02020603050405020304" pitchFamily="18" charset="0"/>
                          <a:cs typeface="Times New Roman" panose="02020603050405020304" pitchFamily="18" charset="0"/>
                        </a:rPr>
                        <a:t> ДСМ-70</a:t>
                      </a:r>
                      <a:endParaRPr lang="ru-RU" sz="700" i="1" dirty="0" smtClean="0">
                        <a:latin typeface="Times New Roman" panose="02020603050405020304" pitchFamily="18" charset="0"/>
                        <a:cs typeface="Times New Roman" panose="02020603050405020304" pitchFamily="18" charset="0"/>
                      </a:endParaRPr>
                    </a:p>
                    <a:p>
                      <a:pPr lvl="0" algn="ctr" eaLnBrk="1" hangingPunct="1">
                        <a:buNone/>
                      </a:pPr>
                      <a:r>
                        <a:rPr lang="ru-RU" sz="700" i="1" dirty="0" smtClean="0">
                          <a:latin typeface="Times New Roman" panose="02020603050405020304" pitchFamily="18" charset="0"/>
                          <a:cs typeface="Times New Roman" panose="02020603050405020304" pitchFamily="18" charset="0"/>
                        </a:rPr>
                        <a:t>«</a:t>
                      </a:r>
                      <a:r>
                        <a:rPr lang="ru-RU" sz="700" i="1" dirty="0" err="1" smtClean="0">
                          <a:latin typeface="Times New Roman" panose="02020603050405020304" pitchFamily="18" charset="0"/>
                          <a:cs typeface="Times New Roman" panose="02020603050405020304" pitchFamily="18" charset="0"/>
                        </a:rPr>
                        <a:t>Қалалық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және</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ауылдық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жерлердегі</a:t>
                      </a:r>
                      <a:r>
                        <a:rPr lang="ru-RU" sz="700" i="1" baseline="0" dirty="0" smtClean="0">
                          <a:latin typeface="Times New Roman" panose="02020603050405020304" pitchFamily="18" charset="0"/>
                          <a:cs typeface="Times New Roman" panose="02020603050405020304" pitchFamily="18" charset="0"/>
                        </a:rPr>
                        <a:t> атмосфералық ауаның </a:t>
                      </a:r>
                      <a:r>
                        <a:rPr lang="ru-RU" sz="700" i="1" baseline="0" dirty="0" err="1" smtClean="0">
                          <a:latin typeface="Times New Roman" panose="02020603050405020304" pitchFamily="18" charset="0"/>
                          <a:cs typeface="Times New Roman" panose="02020603050405020304" pitchFamily="18" charset="0"/>
                        </a:rPr>
                        <a:t>гигиеналық</a:t>
                      </a:r>
                      <a:r>
                        <a:rPr lang="ru-RU" sz="700" i="1" baseline="0" dirty="0" smtClean="0">
                          <a:latin typeface="Times New Roman" panose="02020603050405020304" pitchFamily="18" charset="0"/>
                          <a:cs typeface="Times New Roman" panose="02020603050405020304" pitchFamily="18" charset="0"/>
                        </a:rPr>
                        <a:t> </a:t>
                      </a:r>
                      <a:r>
                        <a:rPr lang="ru-RU" sz="700" i="1" baseline="0" dirty="0" err="1" smtClean="0">
                          <a:latin typeface="Times New Roman" panose="02020603050405020304" pitchFamily="18" charset="0"/>
                          <a:cs typeface="Times New Roman" panose="02020603050405020304" pitchFamily="18" charset="0"/>
                        </a:rPr>
                        <a:t>нормасы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сәйкес</a:t>
                      </a:r>
                      <a:r>
                        <a:rPr lang="ru-RU" sz="700" i="1" dirty="0" smtClean="0">
                          <a:latin typeface="Times New Roman" panose="02020603050405020304" pitchFamily="18" charset="0"/>
                          <a:cs typeface="Times New Roman" panose="02020603050405020304" pitchFamily="18" charset="0"/>
                        </a:rPr>
                        <a:t> ШЖШ</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5000237" y="3824623"/>
            <a:ext cx="4824412" cy="461665"/>
          </a:xfrm>
          <a:prstGeom prst="rect">
            <a:avLst/>
          </a:prstGeom>
          <a:noFill/>
          <a:ln w="9525">
            <a:noFill/>
          </a:ln>
        </p:spPr>
        <p:txBody>
          <a:bodyPr wrap="square">
            <a:spAutoFit/>
          </a:bodyPr>
          <a:lstStyle/>
          <a:p>
            <a:pPr lvl="0"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en-US" altLang="ru-RU" sz="1200" b="1" dirty="0" smtClean="0">
                <a:latin typeface="Times New Roman" panose="02020603050405020304" pitchFamily="18" charset="0"/>
                <a:cs typeface="Times New Roman" panose="02020603050405020304" pitchFamily="18" charset="0"/>
              </a:rPr>
              <a:t>16 </a:t>
            </a:r>
            <a:r>
              <a:rPr lang="kk-KZ" altLang="ru-RU" sz="1200" b="1" dirty="0" smtClean="0">
                <a:latin typeface="Times New Roman" panose="02020603050405020304" pitchFamily="18" charset="0"/>
                <a:cs typeface="Times New Roman" panose="02020603050405020304" pitchFamily="18" charset="0"/>
              </a:rPr>
              <a:t>сәуір</a:t>
            </a:r>
            <a:endParaRPr lang="ru-RU" altLang="ru-RU" sz="1200" b="1" dirty="0">
              <a:latin typeface="Times New Roman" panose="02020603050405020304" pitchFamily="18" charset="0"/>
              <a:cs typeface="Times New Roman" panose="02020603050405020304" pitchFamily="18" charset="0"/>
            </a:endParaRPr>
          </a:p>
          <a:p>
            <a:pPr lvl="0" algn="ctr"/>
            <a:r>
              <a:rPr lang="ru-RU" altLang="ru-RU" sz="1200" b="1" dirty="0" smtClean="0">
                <a:latin typeface="Times New Roman" panose="02020603050405020304" pitchFamily="18" charset="0"/>
                <a:cs typeface="Times New Roman" panose="02020603050405020304" pitchFamily="18" charset="0"/>
              </a:rPr>
              <a:t>Ақтау </a:t>
            </a:r>
            <a:r>
              <a:rPr lang="ru-RU" altLang="ru-RU" sz="1200" b="1" dirty="0">
                <a:latin typeface="Times New Roman" panose="02020603050405020304" pitchFamily="18" charset="0"/>
                <a:cs typeface="Times New Roman" panose="02020603050405020304" pitchFamily="18" charset="0"/>
              </a:rPr>
              <a:t>қаласының атмосфералық ауасының </a:t>
            </a:r>
            <a:r>
              <a:rPr lang="ru-RU" altLang="ru-RU" sz="1200" b="1" dirty="0" smtClean="0">
                <a:latin typeface="Times New Roman" panose="02020603050405020304" pitchFamily="18" charset="0"/>
                <a:cs typeface="Times New Roman" panose="02020603050405020304" pitchFamily="18" charset="0"/>
              </a:rPr>
              <a:t>жай-күйі</a:t>
            </a:r>
          </a:p>
        </p:txBody>
      </p:sp>
      <p:sp>
        <p:nvSpPr>
          <p:cNvPr id="16" name="Прямоугольник 15"/>
          <p:cNvSpPr/>
          <p:nvPr/>
        </p:nvSpPr>
        <p:spPr>
          <a:xfrm>
            <a:off x="5000237" y="215900"/>
            <a:ext cx="4767261" cy="2462213"/>
          </a:xfrm>
          <a:prstGeom prst="rect">
            <a:avLst/>
          </a:prstGeom>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ctr"/>
            <a:r>
              <a:rPr lang="kk-KZ" altLang="ru-RU" sz="1100" b="1" dirty="0" smtClean="0">
                <a:latin typeface="Times New Roman" panose="02020603050405020304" pitchFamily="18" charset="0"/>
                <a:cs typeface="Times New Roman" panose="02020603050405020304" pitchFamily="18" charset="0"/>
              </a:rPr>
              <a:t>Ақтау қаласы бойынша  2025 </a:t>
            </a:r>
            <a:r>
              <a:rPr lang="kk-KZ" altLang="ru-RU" sz="1100" b="1" dirty="0">
                <a:latin typeface="Times New Roman" panose="02020603050405020304" pitchFamily="18" charset="0"/>
                <a:cs typeface="Times New Roman" panose="02020603050405020304" pitchFamily="18" charset="0"/>
              </a:rPr>
              <a:t>жыл </a:t>
            </a:r>
            <a:r>
              <a:rPr lang="en-US" altLang="ru-RU" sz="1100" b="1" dirty="0" smtClean="0">
                <a:latin typeface="Times New Roman" panose="02020603050405020304" pitchFamily="18" charset="0"/>
                <a:cs typeface="Times New Roman" panose="02020603050405020304" pitchFamily="18" charset="0"/>
              </a:rPr>
              <a:t>17</a:t>
            </a:r>
            <a:r>
              <a:rPr lang="kk-KZ" altLang="ru-RU" sz="1100" b="1" dirty="0" smtClean="0">
                <a:latin typeface="Times New Roman" panose="02020603050405020304" pitchFamily="18" charset="0"/>
                <a:cs typeface="Times New Roman" panose="02020603050405020304" pitchFamily="18" charset="0"/>
              </a:rPr>
              <a:t> сәуір арналған ауа-райы болжамы</a:t>
            </a:r>
            <a:endParaRPr lang="ru-RU" altLang="ru-RU" sz="1100" b="1" dirty="0">
              <a:latin typeface="Times New Roman" panose="02020603050405020304" pitchFamily="18" charset="0"/>
              <a:cs typeface="Times New Roman" panose="02020603050405020304" pitchFamily="18" charset="0"/>
            </a:endParaRPr>
          </a:p>
          <a:p>
            <a:pPr algn="ctr"/>
            <a:r>
              <a:rPr lang="ru-RU" altLang="ru-RU" sz="1100" b="1" dirty="0" smtClean="0">
                <a:solidFill>
                  <a:srgbClr val="000000"/>
                </a:solidFill>
                <a:latin typeface="Times New Roman" panose="02020603050405020304" pitchFamily="18" charset="0"/>
                <a:cs typeface="Times New Roman" panose="02020603050405020304" pitchFamily="18" charset="0"/>
              </a:rPr>
              <a:t>2025 </a:t>
            </a:r>
            <a:r>
              <a:rPr lang="ru-RU" altLang="ru-RU" sz="1100" b="1" dirty="0" err="1" smtClean="0">
                <a:solidFill>
                  <a:srgbClr val="000000"/>
                </a:solidFill>
                <a:latin typeface="Times New Roman" panose="02020603050405020304" pitchFamily="18" charset="0"/>
                <a:cs typeface="Times New Roman" panose="02020603050405020304" pitchFamily="18" charset="0"/>
              </a:rPr>
              <a:t>жылғы</a:t>
            </a:r>
            <a:r>
              <a:rPr lang="en-US" altLang="ru-RU" sz="1100" b="1" dirty="0">
                <a:solidFill>
                  <a:srgbClr val="000000"/>
                </a:solidFill>
                <a:latin typeface="Times New Roman" panose="02020603050405020304" pitchFamily="18" charset="0"/>
                <a:cs typeface="Times New Roman" panose="02020603050405020304" pitchFamily="18" charset="0"/>
              </a:rPr>
              <a:t> </a:t>
            </a:r>
            <a:r>
              <a:rPr lang="en-US" altLang="ru-RU" sz="1100" b="1" dirty="0" smtClean="0">
                <a:solidFill>
                  <a:srgbClr val="000000"/>
                </a:solidFill>
                <a:latin typeface="Times New Roman" panose="02020603050405020304" pitchFamily="18" charset="0"/>
                <a:cs typeface="Times New Roman" panose="02020603050405020304" pitchFamily="18" charset="0"/>
              </a:rPr>
              <a:t>16 </a:t>
            </a:r>
            <a:r>
              <a:rPr lang="kk-KZ" altLang="ru-RU" sz="1100" b="1" dirty="0" smtClean="0">
                <a:solidFill>
                  <a:srgbClr val="000000"/>
                </a:solidFill>
                <a:latin typeface="Times New Roman" panose="02020603050405020304" pitchFamily="18" charset="0"/>
                <a:cs typeface="Times New Roman" panose="02020603050405020304" pitchFamily="18" charset="0"/>
              </a:rPr>
              <a:t>сәуір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20-дан </a:t>
            </a:r>
            <a:r>
              <a:rPr lang="kk-KZ" altLang="ru-RU" sz="1100" b="1" dirty="0" smtClean="0">
                <a:solidFill>
                  <a:srgbClr val="000000"/>
                </a:solidFill>
                <a:latin typeface="Times New Roman" panose="02020603050405020304" pitchFamily="18" charset="0"/>
                <a:cs typeface="Times New Roman" panose="02020603050405020304" pitchFamily="18" charset="0"/>
              </a:rPr>
              <a:t>бастап 2025 ж. </a:t>
            </a:r>
            <a:r>
              <a:rPr lang="en-US" altLang="ru-RU" sz="1100" b="1" dirty="0" smtClean="0">
                <a:solidFill>
                  <a:srgbClr val="000000"/>
                </a:solidFill>
                <a:latin typeface="Times New Roman" panose="02020603050405020304" pitchFamily="18" charset="0"/>
                <a:cs typeface="Times New Roman" panose="02020603050405020304" pitchFamily="18" charset="0"/>
              </a:rPr>
              <a:t>17</a:t>
            </a:r>
            <a:r>
              <a:rPr lang="kk-KZ" altLang="ru-RU" sz="1100" b="1" dirty="0" smtClean="0">
                <a:solidFill>
                  <a:srgbClr val="000000"/>
                </a:solidFill>
                <a:latin typeface="Times New Roman" panose="02020603050405020304" pitchFamily="18" charset="0"/>
                <a:cs typeface="Times New Roman" panose="02020603050405020304" pitchFamily="18" charset="0"/>
              </a:rPr>
              <a:t> сәуір</a:t>
            </a:r>
          </a:p>
          <a:p>
            <a:pPr algn="ctr"/>
            <a:r>
              <a:rPr lang="kk-KZ" altLang="ru-RU" sz="1100" b="1" dirty="0" smtClean="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сағ</a:t>
            </a:r>
            <a:r>
              <a:rPr lang="ru-RU" altLang="ru-RU" sz="1100" b="1" dirty="0">
                <a:solidFill>
                  <a:srgbClr val="000000"/>
                </a:solidFill>
                <a:latin typeface="Times New Roman" panose="02020603050405020304" pitchFamily="18" charset="0"/>
                <a:cs typeface="Times New Roman" panose="02020603050405020304" pitchFamily="18" charset="0"/>
              </a:rPr>
              <a:t>. </a:t>
            </a:r>
            <a:r>
              <a:rPr lang="ru-RU" altLang="ru-RU" sz="1100" b="1" dirty="0" smtClean="0">
                <a:solidFill>
                  <a:srgbClr val="000000"/>
                </a:solidFill>
                <a:latin typeface="Times New Roman" panose="02020603050405020304" pitchFamily="18" charset="0"/>
                <a:cs typeface="Times New Roman" panose="02020603050405020304" pitchFamily="18" charset="0"/>
              </a:rPr>
              <a:t>20-ға дейін</a:t>
            </a:r>
            <a:r>
              <a:rPr lang="ru-RU" sz="1100" b="1" dirty="0" smtClean="0">
                <a:solidFill>
                  <a:srgbClr val="000000"/>
                </a:solidFill>
                <a:latin typeface="Times New Roman" panose="02020603050405020304" pitchFamily="18" charset="0"/>
                <a:cs typeface="Times New Roman" panose="02020603050405020304" pitchFamily="18" charset="0"/>
                <a:sym typeface="+mn-ea"/>
              </a:rPr>
              <a:t> </a:t>
            </a:r>
          </a:p>
          <a:p>
            <a:pPr lvl="0" algn="ctr"/>
            <a:r>
              <a:rPr lang="ru-RU" sz="1100" dirty="0" smtClean="0">
                <a:solidFill>
                  <a:srgbClr val="000000"/>
                </a:solidFill>
                <a:latin typeface="Times New Roman" panose="02020603050405020304" pitchFamily="18" charset="0"/>
                <a:cs typeface="Times New Roman" panose="02020603050405020304" pitchFamily="18" charset="0"/>
                <a:sym typeface="+mn-ea"/>
              </a:rPr>
              <a:t> </a:t>
            </a:r>
          </a:p>
          <a:p>
            <a:pPr lvl="0" algn="just"/>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Көшпелі</a:t>
            </a:r>
            <a:r>
              <a:rPr lang="ru-RU" sz="1100" dirty="0" smtClean="0">
                <a:solidFill>
                  <a:srgbClr val="000000"/>
                </a:solidFill>
                <a:latin typeface="Times New Roman" panose="02020603050405020304" pitchFamily="18" charset="0"/>
                <a:cs typeface="Times New Roman" panose="02020603050405020304" pitchFamily="18" charset="0"/>
                <a:sym typeface="+mn-ea"/>
              </a:rPr>
              <a:t> </a:t>
            </a:r>
            <a:r>
              <a:rPr lang="ru-RU" sz="1100" dirty="0" err="1" smtClean="0">
                <a:solidFill>
                  <a:srgbClr val="000000"/>
                </a:solidFill>
                <a:latin typeface="Times New Roman" panose="02020603050405020304" pitchFamily="18" charset="0"/>
                <a:cs typeface="Times New Roman" panose="02020603050405020304" pitchFamily="18" charset="0"/>
                <a:sym typeface="+mn-ea"/>
              </a:rPr>
              <a:t>бұлтты</a:t>
            </a:r>
            <a:r>
              <a:rPr lang="kk-KZ" sz="1100" dirty="0" smtClean="0">
                <a:solidFill>
                  <a:srgbClr val="000000"/>
                </a:solidFill>
                <a:latin typeface="Times New Roman" panose="02020603050405020304" pitchFamily="18" charset="0"/>
                <a:cs typeface="Times New Roman" panose="02020603050405020304" pitchFamily="18" charset="0"/>
                <a:sym typeface="+mn-ea"/>
              </a:rPr>
              <a:t>, жауын-шашынсыз</a:t>
            </a:r>
            <a:r>
              <a:rPr lang="kk-KZ" sz="1100" dirty="0" smtClean="0">
                <a:solidFill>
                  <a:prstClr val="black"/>
                </a:solidFill>
                <a:latin typeface="Times New Roman" pitchFamily="18" charset="0"/>
                <a:cs typeface="Times New Roman" pitchFamily="18" charset="0"/>
              </a:rPr>
              <a:t>. Жел солтүстік-</a:t>
            </a:r>
            <a:r>
              <a:rPr lang="kk-KZ" sz="1100" dirty="0" smtClean="0">
                <a:solidFill>
                  <a:srgbClr val="000000"/>
                </a:solidFill>
                <a:latin typeface="Times New Roman" panose="02020603050405020304" pitchFamily="18" charset="0"/>
                <a:cs typeface="Times New Roman" panose="02020603050405020304" pitchFamily="18" charset="0"/>
                <a:sym typeface="+mn-ea"/>
              </a:rPr>
              <a:t>шығыстан, күші 9-14 </a:t>
            </a:r>
            <a:r>
              <a:rPr lang="kk-KZ" sz="1100" dirty="0" smtClean="0">
                <a:solidFill>
                  <a:prstClr val="black"/>
                </a:solidFill>
                <a:latin typeface="Times New Roman" pitchFamily="18" charset="0"/>
                <a:cs typeface="Times New Roman" pitchFamily="18" charset="0"/>
              </a:rPr>
              <a:t>м/с. Ауа температурасы </a:t>
            </a:r>
            <a:r>
              <a:rPr lang="kk-KZ" sz="1100" smtClean="0">
                <a:solidFill>
                  <a:prstClr val="black"/>
                </a:solidFill>
                <a:latin typeface="Times New Roman" pitchFamily="18" charset="0"/>
                <a:cs typeface="Times New Roman" pitchFamily="18" charset="0"/>
              </a:rPr>
              <a:t>түнде </a:t>
            </a:r>
            <a:r>
              <a:rPr lang="kk-KZ" sz="1100" smtClean="0">
                <a:solidFill>
                  <a:prstClr val="black"/>
                </a:solidFill>
                <a:latin typeface="Times New Roman" pitchFamily="18" charset="0"/>
                <a:cs typeface="Times New Roman" pitchFamily="18" charset="0"/>
              </a:rPr>
              <a:t>8-10, </a:t>
            </a:r>
            <a:r>
              <a:rPr lang="kk-KZ" sz="1100" dirty="0" smtClean="0">
                <a:solidFill>
                  <a:prstClr val="black"/>
                </a:solidFill>
                <a:latin typeface="Times New Roman" pitchFamily="18" charset="0"/>
                <a:cs typeface="Times New Roman" pitchFamily="18" charset="0"/>
              </a:rPr>
              <a:t>күндіз 19-21 жылы.</a:t>
            </a:r>
          </a:p>
          <a:p>
            <a:pPr lvl="0" algn="just"/>
            <a:endParaRPr lang="kk-KZ" sz="1100" dirty="0" smtClean="0">
              <a:solidFill>
                <a:prstClr val="black"/>
              </a:solidFill>
              <a:latin typeface="Times New Roman" pitchFamily="18" charset="0"/>
              <a:cs typeface="Times New Roman" pitchFamily="18" charset="0"/>
            </a:endParaRPr>
          </a:p>
          <a:p>
            <a:pPr lvl="0" algn="ctr"/>
            <a:r>
              <a:rPr lang="en-US" sz="1100" b="1" dirty="0" smtClean="0">
                <a:solidFill>
                  <a:srgbClr val="000000"/>
                </a:solidFill>
                <a:latin typeface="Times New Roman" panose="02020603050405020304" pitchFamily="18" charset="0"/>
                <a:cs typeface="Times New Roman" panose="02020603050405020304" pitchFamily="18" charset="0"/>
              </a:rPr>
              <a:t>18</a:t>
            </a:r>
            <a:r>
              <a:rPr lang="kk-KZ" sz="1100" b="1" dirty="0" smtClean="0">
                <a:solidFill>
                  <a:srgbClr val="000000"/>
                </a:solidFill>
                <a:latin typeface="Times New Roman" panose="02020603050405020304" pitchFamily="18" charset="0"/>
                <a:cs typeface="Times New Roman" panose="02020603050405020304" pitchFamily="18" charset="0"/>
              </a:rPr>
              <a:t> 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2025 ж. </a:t>
            </a:r>
            <a:r>
              <a:rPr lang="en-US" sz="1100" b="1" dirty="0" smtClean="0">
                <a:solidFill>
                  <a:srgbClr val="000000"/>
                </a:solidFill>
                <a:latin typeface="Times New Roman" panose="02020603050405020304" pitchFamily="18" charset="0"/>
                <a:cs typeface="Times New Roman" panose="02020603050405020304" pitchFamily="18" charset="0"/>
              </a:rPr>
              <a:t>17</a:t>
            </a:r>
            <a:r>
              <a:rPr lang="kk-KZ" sz="1100" b="1" dirty="0" smtClean="0">
                <a:solidFill>
                  <a:srgbClr val="000000"/>
                </a:solidFill>
                <a:latin typeface="Times New Roman" panose="02020603050405020304" pitchFamily="18" charset="0"/>
                <a:cs typeface="Times New Roman" panose="02020603050405020304" pitchFamily="18" charset="0"/>
              </a:rPr>
              <a:t> сәуір  </a:t>
            </a:r>
            <a:r>
              <a:rPr lang="ru-RU" sz="1100" b="1" dirty="0" smtClean="0">
                <a:solidFill>
                  <a:srgbClr val="000000"/>
                </a:solidFill>
                <a:latin typeface="Times New Roman" panose="02020603050405020304" pitchFamily="18" charset="0"/>
                <a:cs typeface="Times New Roman" panose="02020603050405020304" pitchFamily="18" charset="0"/>
              </a:rPr>
              <a:t>сағ. 2</a:t>
            </a:r>
            <a:r>
              <a:rPr lang="en-US" sz="1100" b="1" dirty="0">
                <a:solidFill>
                  <a:srgbClr val="000000"/>
                </a:solidFill>
                <a:latin typeface="Times New Roman" panose="02020603050405020304" pitchFamily="18" charset="0"/>
                <a:cs typeface="Times New Roman" panose="02020603050405020304" pitchFamily="18" charset="0"/>
              </a:rPr>
              <a:t>0</a:t>
            </a:r>
            <a:r>
              <a:rPr lang="ru-RU" sz="1100" b="1" dirty="0" smtClean="0">
                <a:solidFill>
                  <a:srgbClr val="000000"/>
                </a:solidFill>
                <a:latin typeface="Times New Roman" panose="02020603050405020304" pitchFamily="18" charset="0"/>
                <a:cs typeface="Times New Roman" panose="02020603050405020304" pitchFamily="18" charset="0"/>
              </a:rPr>
              <a:t>-дан бастап 202</a:t>
            </a:r>
            <a:r>
              <a:rPr lang="kk-KZ" sz="1100" b="1" dirty="0" smtClean="0">
                <a:solidFill>
                  <a:srgbClr val="000000"/>
                </a:solidFill>
                <a:latin typeface="Times New Roman" panose="02020603050405020304" pitchFamily="18" charset="0"/>
                <a:cs typeface="Times New Roman" panose="02020603050405020304" pitchFamily="18" charset="0"/>
              </a:rPr>
              <a:t>5</a:t>
            </a:r>
            <a:r>
              <a:rPr lang="ru-RU" sz="1100" b="1" dirty="0" smtClean="0">
                <a:solidFill>
                  <a:srgbClr val="000000"/>
                </a:solidFill>
                <a:latin typeface="Times New Roman" panose="02020603050405020304" pitchFamily="18" charset="0"/>
                <a:cs typeface="Times New Roman" panose="02020603050405020304" pitchFamily="18" charset="0"/>
              </a:rPr>
              <a:t> ж. </a:t>
            </a:r>
            <a:r>
              <a:rPr lang="en-US" sz="1100" b="1" dirty="0" smtClean="0">
                <a:solidFill>
                  <a:srgbClr val="000000"/>
                </a:solidFill>
                <a:latin typeface="Times New Roman" panose="02020603050405020304" pitchFamily="18" charset="0"/>
                <a:cs typeface="Times New Roman" panose="02020603050405020304" pitchFamily="18" charset="0"/>
              </a:rPr>
              <a:t>18 </a:t>
            </a:r>
            <a:r>
              <a:rPr lang="kk-KZ" sz="1100" b="1" dirty="0" smtClean="0">
                <a:solidFill>
                  <a:srgbClr val="000000"/>
                </a:solidFill>
                <a:latin typeface="Times New Roman" panose="02020603050405020304" pitchFamily="18" charset="0"/>
                <a:cs typeface="Times New Roman" panose="02020603050405020304" pitchFamily="18" charset="0"/>
              </a:rPr>
              <a:t>сәуір</a:t>
            </a:r>
            <a:endParaRPr lang="ru-RU" sz="1100" b="1" dirty="0" smtClean="0">
              <a:solidFill>
                <a:srgbClr val="000000"/>
              </a:solidFill>
              <a:latin typeface="Times New Roman" panose="02020603050405020304" pitchFamily="18" charset="0"/>
              <a:cs typeface="Times New Roman" panose="02020603050405020304" pitchFamily="18" charset="0"/>
            </a:endParaRPr>
          </a:p>
          <a:p>
            <a:pPr lvl="0" algn="ctr"/>
            <a:r>
              <a:rPr lang="ru-RU" sz="1100" b="1" dirty="0" smtClean="0">
                <a:solidFill>
                  <a:srgbClr val="000000"/>
                </a:solidFill>
                <a:latin typeface="Times New Roman" panose="02020603050405020304" pitchFamily="18" charset="0"/>
                <a:cs typeface="Times New Roman" panose="02020603050405020304" pitchFamily="18" charset="0"/>
              </a:rPr>
              <a:t> сағ. 0</a:t>
            </a:r>
            <a:r>
              <a:rPr lang="en-US" sz="1100" b="1" dirty="0" smtClean="0">
                <a:solidFill>
                  <a:srgbClr val="000000"/>
                </a:solidFill>
                <a:latin typeface="Times New Roman" panose="02020603050405020304" pitchFamily="18" charset="0"/>
                <a:cs typeface="Times New Roman" panose="02020603050405020304" pitchFamily="18" charset="0"/>
              </a:rPr>
              <a:t>8</a:t>
            </a:r>
            <a:r>
              <a:rPr lang="ru-RU" sz="1100" b="1" dirty="0" smtClean="0">
                <a:solidFill>
                  <a:srgbClr val="000000"/>
                </a:solidFill>
                <a:latin typeface="Times New Roman" panose="02020603050405020304" pitchFamily="18" charset="0"/>
                <a:cs typeface="Times New Roman" panose="02020603050405020304" pitchFamily="18" charset="0"/>
              </a:rPr>
              <a:t>-</a:t>
            </a:r>
            <a:r>
              <a:rPr lang="ru-RU" sz="1100" b="1" dirty="0" err="1" smtClean="0">
                <a:solidFill>
                  <a:srgbClr val="000000"/>
                </a:solidFill>
                <a:latin typeface="Times New Roman" panose="02020603050405020304" pitchFamily="18" charset="0"/>
                <a:cs typeface="Times New Roman" panose="02020603050405020304" pitchFamily="18" charset="0"/>
              </a:rPr>
              <a:t>ге</a:t>
            </a:r>
            <a:r>
              <a:rPr lang="ru-RU" sz="1100" b="1" dirty="0" smtClean="0">
                <a:solidFill>
                  <a:srgbClr val="000000"/>
                </a:solidFill>
                <a:latin typeface="Times New Roman" panose="02020603050405020304" pitchFamily="18" charset="0"/>
                <a:cs typeface="Times New Roman" panose="02020603050405020304" pitchFamily="18" charset="0"/>
              </a:rPr>
              <a:t> дейін</a:t>
            </a:r>
          </a:p>
          <a:p>
            <a:pPr lvl="0" algn="ctr"/>
            <a:endParaRPr lang="kk-KZ" sz="1100" dirty="0" smtClean="0">
              <a:solidFill>
                <a:srgbClr val="000000"/>
              </a:solidFill>
              <a:latin typeface="Times New Roman" panose="02020603050405020304" pitchFamily="18" charset="0"/>
              <a:cs typeface="Times New Roman" panose="02020603050405020304" pitchFamily="18" charset="0"/>
              <a:sym typeface="+mn-ea"/>
            </a:endParaRPr>
          </a:p>
          <a:p>
            <a:pPr lvl="0" algn="just"/>
            <a:r>
              <a:rPr lang="kk-KZ" sz="1100" dirty="0" smtClean="0">
                <a:solidFill>
                  <a:srgbClr val="000000"/>
                </a:solidFill>
                <a:latin typeface="Times New Roman" panose="02020603050405020304" pitchFamily="18" charset="0"/>
                <a:cs typeface="Times New Roman" panose="02020603050405020304" pitchFamily="18" charset="0"/>
                <a:sym typeface="+mn-ea"/>
              </a:rPr>
              <a:t>             </a:t>
            </a:r>
            <a:r>
              <a:rPr lang="kk-KZ" sz="1100" dirty="0">
                <a:solidFill>
                  <a:srgbClr val="000000"/>
                </a:solidFill>
                <a:latin typeface="Times New Roman" panose="02020603050405020304" pitchFamily="18" charset="0"/>
                <a:cs typeface="Times New Roman" panose="02020603050405020304" pitchFamily="18" charset="0"/>
                <a:sym typeface="+mn-ea"/>
              </a:rPr>
              <a:t>Көшпелі бұлтты, жауын-шашынсыз. </a:t>
            </a:r>
            <a:r>
              <a:rPr lang="kk-KZ" sz="1100" dirty="0" smtClean="0">
                <a:solidFill>
                  <a:srgbClr val="000000"/>
                </a:solidFill>
                <a:latin typeface="Times New Roman" panose="02020603050405020304" pitchFamily="18" charset="0"/>
                <a:cs typeface="Times New Roman" panose="02020603050405020304" pitchFamily="18" charset="0"/>
                <a:sym typeface="+mn-ea"/>
              </a:rPr>
              <a:t>Жел солтүстік-шығыстан</a:t>
            </a:r>
            <a:r>
              <a:rPr lang="ru-RU" sz="1100" dirty="0" smtClean="0">
                <a:solidFill>
                  <a:prstClr val="black"/>
                </a:solidFill>
                <a:latin typeface="Times New Roman" pitchFamily="18" charset="0"/>
                <a:cs typeface="Times New Roman" pitchFamily="18" charset="0"/>
              </a:rPr>
              <a:t>,</a:t>
            </a:r>
            <a:r>
              <a:rPr lang="kk-KZ" sz="1100" dirty="0" smtClean="0">
                <a:solidFill>
                  <a:prstClr val="black"/>
                </a:solidFill>
                <a:latin typeface="Times New Roman" pitchFamily="18" charset="0"/>
                <a:cs typeface="Times New Roman" pitchFamily="18" charset="0"/>
              </a:rPr>
              <a:t> күші 5-10 м/с</a:t>
            </a:r>
            <a:r>
              <a:rPr lang="ru-RU" sz="1100" dirty="0" smtClean="0">
                <a:solidFill>
                  <a:prstClr val="black"/>
                </a:solidFill>
                <a:latin typeface="Times New Roman" pitchFamily="18" charset="0"/>
                <a:cs typeface="Times New Roman" pitchFamily="18" charset="0"/>
              </a:rPr>
              <a:t>. Ауа температурасы </a:t>
            </a:r>
            <a:r>
              <a:rPr lang="ru-RU" sz="1100" dirty="0" err="1" smtClean="0">
                <a:solidFill>
                  <a:prstClr val="black"/>
                </a:solidFill>
                <a:latin typeface="Times New Roman" pitchFamily="18" charset="0"/>
                <a:cs typeface="Times New Roman" pitchFamily="18" charset="0"/>
              </a:rPr>
              <a:t>түнде</a:t>
            </a:r>
            <a:r>
              <a:rPr lang="ru-RU" sz="1100" dirty="0">
                <a:solidFill>
                  <a:prstClr val="black"/>
                </a:solidFill>
                <a:latin typeface="Times New Roman" pitchFamily="18" charset="0"/>
                <a:cs typeface="Times New Roman" pitchFamily="18" charset="0"/>
              </a:rPr>
              <a:t> </a:t>
            </a:r>
            <a:r>
              <a:rPr lang="ru-RU" sz="1100" dirty="0" smtClean="0">
                <a:solidFill>
                  <a:prstClr val="black"/>
                </a:solidFill>
                <a:latin typeface="Times New Roman" pitchFamily="18" charset="0"/>
                <a:cs typeface="Times New Roman" pitchFamily="18" charset="0"/>
              </a:rPr>
              <a:t>9-11 </a:t>
            </a:r>
            <a:r>
              <a:rPr lang="ru-RU" sz="1100" dirty="0" err="1" smtClean="0">
                <a:solidFill>
                  <a:prstClr val="black"/>
                </a:solidFill>
                <a:latin typeface="Times New Roman" pitchFamily="18" charset="0"/>
                <a:cs typeface="Times New Roman" pitchFamily="18" charset="0"/>
              </a:rPr>
              <a:t>жылы</a:t>
            </a:r>
            <a:r>
              <a:rPr lang="kk-KZ" sz="1100" dirty="0" smtClean="0">
                <a:solidFill>
                  <a:prstClr val="black"/>
                </a:solidFill>
                <a:latin typeface="Times New Roman" pitchFamily="18" charset="0"/>
                <a:cs typeface="Times New Roman" pitchFamily="18" charset="0"/>
              </a:rPr>
              <a:t>.</a:t>
            </a:r>
            <a:endParaRPr lang="ru-RU" sz="1100" dirty="0">
              <a:solidFill>
                <a:prstClr val="black"/>
              </a:solidFill>
              <a:latin typeface="Times New Roman" pitchFamily="18" charset="0"/>
              <a:cs typeface="Times New Roman" pitchFamily="18" charset="0"/>
            </a:endParaRPr>
          </a:p>
        </p:txBody>
      </p:sp>
      <p:sp>
        <p:nvSpPr>
          <p:cNvPr id="15" name="TextBox 13"/>
          <p:cNvSpPr txBox="1"/>
          <p:nvPr/>
        </p:nvSpPr>
        <p:spPr>
          <a:xfrm>
            <a:off x="5072359" y="3492606"/>
            <a:ext cx="4680169" cy="261610"/>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100" dirty="0">
                <a:solidFill>
                  <a:schemeClr val="tx1"/>
                </a:solidFill>
                <a:latin typeface="Times New Roman" panose="02020603050405020304" pitchFamily="18" charset="0"/>
                <a:cs typeface="Times New Roman" panose="02020603050405020304" pitchFamily="18" charset="0"/>
              </a:rPr>
              <a:t>1, 2, 3 дәрежелі </a:t>
            </a:r>
            <a:r>
              <a:rPr lang="ru-RU" sz="1100" dirty="0" smtClean="0">
                <a:solidFill>
                  <a:schemeClr val="tx1"/>
                </a:solidFill>
                <a:latin typeface="Times New Roman" panose="02020603050405020304" pitchFamily="18" charset="0"/>
                <a:cs typeface="Times New Roman" panose="02020603050405020304" pitchFamily="18" charset="0"/>
              </a:rPr>
              <a:t>ҚМЖ </a:t>
            </a:r>
            <a:r>
              <a:rPr lang="ru-RU" sz="1100" dirty="0">
                <a:solidFill>
                  <a:schemeClr val="tx1"/>
                </a:solidFill>
                <a:latin typeface="Times New Roman" panose="02020603050405020304" pitchFamily="18" charset="0"/>
                <a:cs typeface="Times New Roman" panose="02020603050405020304" pitchFamily="18" charset="0"/>
              </a:rPr>
              <a:t>ескертуі жоқ</a:t>
            </a: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523941"/>
            <a:ext cx="4777901" cy="1508105"/>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Ақтау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атмосфералық ауаның ластану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kk-KZ" sz="1200" dirty="0" smtClean="0">
                <a:latin typeface="Times New Roman" panose="02020603050405020304" pitchFamily="18" charset="0"/>
                <a:cs typeface="Times New Roman" panose="02020603050405020304" pitchFamily="18" charset="0"/>
              </a:rPr>
              <a:t>№ 3 бекет – </a:t>
            </a:r>
            <a:r>
              <a:rPr lang="ru-RU" sz="1200" dirty="0" smtClean="0">
                <a:latin typeface="Times New Roman" panose="02020603050405020304" pitchFamily="18" charset="0"/>
                <a:cs typeface="Times New Roman" panose="02020603050405020304" pitchFamily="18" charset="0"/>
              </a:rPr>
              <a:t>1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аумағында</a:t>
            </a:r>
            <a:r>
              <a:rPr lang="ru-RU"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4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22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 №22 </a:t>
            </a:r>
            <a:r>
              <a:rPr lang="ru-RU" sz="1200" dirty="0" err="1">
                <a:latin typeface="Times New Roman" panose="02020603050405020304" pitchFamily="18" charset="0"/>
                <a:cs typeface="Times New Roman" panose="02020603050405020304" pitchFamily="18" charset="0"/>
              </a:rPr>
              <a:t>мектеп</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аумағында</a:t>
            </a:r>
            <a:r>
              <a:rPr lang="kk-KZ" sz="1200" dirty="0" smtClean="0">
                <a:latin typeface="Times New Roman" panose="02020603050405020304" pitchFamily="18" charset="0"/>
                <a:cs typeface="Times New Roman" panose="02020603050405020304" pitchFamily="18" charset="0"/>
              </a:rPr>
              <a:t>;</a:t>
            </a:r>
            <a:endParaRPr lang="ru-RU" sz="1200" dirty="0">
              <a:latin typeface="Times New Roman" panose="02020603050405020304" pitchFamily="18" charset="0"/>
              <a:cs typeface="Times New Roman" panose="02020603050405020304" pitchFamily="18" charset="0"/>
            </a:endParaRPr>
          </a:p>
          <a:p>
            <a:r>
              <a:rPr lang="kk-KZ" sz="1200" dirty="0" smtClean="0">
                <a:latin typeface="Times New Roman" panose="02020603050405020304" pitchFamily="18" charset="0"/>
                <a:cs typeface="Times New Roman" panose="02020603050405020304" pitchFamily="18" charset="0"/>
              </a:rPr>
              <a:t>№ 5 бекет </a:t>
            </a:r>
            <a:r>
              <a:rPr lang="kk-KZ" sz="1200" dirty="0">
                <a:latin typeface="Times New Roman" panose="02020603050405020304" pitchFamily="18" charset="0"/>
                <a:cs typeface="Times New Roman" panose="02020603050405020304" pitchFamily="18" charset="0"/>
              </a:rPr>
              <a:t>– </a:t>
            </a:r>
            <a:r>
              <a:rPr lang="ru-RU" sz="1200" dirty="0">
                <a:latin typeface="Times New Roman" panose="02020603050405020304" pitchFamily="18" charset="0"/>
                <a:cs typeface="Times New Roman" panose="02020603050405020304" pitchFamily="18" charset="0"/>
              </a:rPr>
              <a:t>12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аудан</a:t>
            </a:r>
            <a:r>
              <a:rPr lang="ru-RU" sz="1200" dirty="0">
                <a:latin typeface="Times New Roman" panose="02020603050405020304" pitchFamily="18" charset="0"/>
                <a:cs typeface="Times New Roman" panose="02020603050405020304" pitchFamily="18" charset="0"/>
              </a:rPr>
              <a:t>;</a:t>
            </a:r>
          </a:p>
          <a:p>
            <a:r>
              <a:rPr lang="kk-KZ" sz="1200" dirty="0" smtClean="0">
                <a:latin typeface="Times New Roman" panose="02020603050405020304" pitchFamily="18" charset="0"/>
                <a:cs typeface="Times New Roman" panose="02020603050405020304" pitchFamily="18" charset="0"/>
              </a:rPr>
              <a:t>№ 6 бекет </a:t>
            </a:r>
            <a:r>
              <a:rPr lang="kk-KZ" sz="1200" dirty="0">
                <a:latin typeface="Times New Roman" panose="02020603050405020304" pitchFamily="18" charset="0"/>
                <a:cs typeface="Times New Roman" panose="02020603050405020304" pitchFamily="18" charset="0"/>
              </a:rPr>
              <a:t>– </a:t>
            </a:r>
            <a:r>
              <a:rPr lang="ru-RU" sz="1200" dirty="0" smtClean="0">
                <a:latin typeface="Times New Roman" panose="02020603050405020304" pitchFamily="18" charset="0"/>
                <a:cs typeface="Times New Roman" panose="02020603050405020304" pitchFamily="18" charset="0"/>
              </a:rPr>
              <a:t>32 А </a:t>
            </a:r>
            <a:r>
              <a:rPr lang="ru-RU" sz="1200" dirty="0" err="1">
                <a:latin typeface="Times New Roman" panose="02020603050405020304" pitchFamily="18" charset="0"/>
                <a:cs typeface="Times New Roman" panose="02020603050405020304" pitchFamily="18" charset="0"/>
              </a:rPr>
              <a:t>шағын</a:t>
            </a:r>
            <a:r>
              <a:rPr lang="ru-RU" sz="1200" dirty="0">
                <a:latin typeface="Times New Roman" panose="02020603050405020304" pitchFamily="18" charset="0"/>
                <a:cs typeface="Times New Roman" panose="02020603050405020304" pitchFamily="18" charset="0"/>
              </a:rPr>
              <a:t> </a:t>
            </a:r>
            <a:r>
              <a:rPr lang="ru-RU" sz="1200" dirty="0" err="1" smtClean="0">
                <a:latin typeface="Times New Roman" panose="02020603050405020304" pitchFamily="18" charset="0"/>
                <a:cs typeface="Times New Roman" panose="02020603050405020304" pitchFamily="18" charset="0"/>
              </a:rPr>
              <a:t>аудан</a:t>
            </a:r>
            <a:endParaRPr lang="ru-RU" sz="12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3000" y="61978"/>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қала бойынша ауаның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58673" y="4386749"/>
            <a:ext cx="4499030" cy="1936071"/>
            <a:chOff x="323505" y="3799939"/>
            <a:chExt cx="4499030" cy="2054374"/>
          </a:xfrm>
        </p:grpSpPr>
        <p:graphicFrame>
          <p:nvGraphicFramePr>
            <p:cNvPr id="26" name="Таблица 25"/>
            <p:cNvGraphicFramePr/>
            <p:nvPr>
              <p:extLst>
                <p:ext uri="{D42A27DB-BD31-4B8C-83A1-F6EECF244321}">
                  <p14:modId xmlns:p14="http://schemas.microsoft.com/office/powerpoint/2010/main" val="2715049381"/>
                </p:ext>
              </p:extLst>
            </p:nvPr>
          </p:nvGraphicFramePr>
          <p:xfrm>
            <a:off x="531522" y="4883920"/>
            <a:ext cx="4035777" cy="970393"/>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altLang="en-US" sz="800" dirty="0" smtClean="0">
                            <a:latin typeface="Times New Roman" panose="02020603050405020304" pitchFamily="18" charset="0"/>
                            <a:ea typeface="+mn-ea"/>
                            <a:cs typeface="Times New Roman" panose="02020603050405020304" pitchFamily="18" charset="0"/>
                          </a:rPr>
                          <a:t>«</a:t>
                        </a:r>
                        <a:r>
                          <a:rPr lang="kk-KZ" altLang="en-US" sz="800" dirty="0" smtClean="0">
                            <a:latin typeface="Times New Roman" panose="02020603050405020304" pitchFamily="18" charset="0"/>
                            <a:ea typeface="+mn-ea"/>
                            <a:cs typeface="Times New Roman" panose="02020603050405020304" pitchFamily="18" charset="0"/>
                          </a:rPr>
                          <a:t>Ақтау теңіз порты</a:t>
                        </a:r>
                        <a:r>
                          <a:rPr lang="ru-RU" altLang="en-US" sz="800" dirty="0" smtClean="0">
                            <a:latin typeface="Times New Roman" panose="02020603050405020304" pitchFamily="18" charset="0"/>
                            <a:ea typeface="+mn-ea"/>
                            <a:cs typeface="Times New Roman" panose="02020603050405020304" pitchFamily="18" charset="0"/>
                          </a:rPr>
                          <a:t>» </a:t>
                        </a:r>
                        <a:r>
                          <a:rPr lang="kk-KZ" altLang="en-US" sz="800" dirty="0" smtClean="0">
                            <a:latin typeface="Times New Roman" panose="02020603050405020304" pitchFamily="18" charset="0"/>
                            <a:ea typeface="+mn-ea"/>
                            <a:cs typeface="Times New Roman" panose="02020603050405020304" pitchFamily="18" charset="0"/>
                          </a:rPr>
                          <a:t>АЭА ЭБСЗ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292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44-53-81</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x-none" sz="800" dirty="0">
                            <a:latin typeface="Times New Roman" panose="02020603050405020304" pitchFamily="18" charset="0"/>
                            <a:cs typeface="Times New Roman" panose="02020603050405020304" pitchFamily="18" charset="0"/>
                          </a:rPr>
                          <a:t>E-mail: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ilep_mng@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2"/>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Ауа </a:t>
                        </a:r>
                        <a:r>
                          <a:rPr lang="ru-RU" sz="800" dirty="0" err="1" smtClean="0">
                            <a:latin typeface="Times New Roman" panose="02020603050405020304" pitchFamily="18" charset="0"/>
                            <a:cs typeface="Times New Roman" panose="02020603050405020304" pitchFamily="18" charset="0"/>
                          </a:rPr>
                          <a:t>райын</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болжау</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lang="ru-RU" sz="800" dirty="0" smtClean="0">
                            <a:latin typeface="Times New Roman" panose="02020603050405020304" pitchFamily="18" charset="0"/>
                            <a:cs typeface="Times New Roman" panose="02020603050405020304" pitchFamily="18" charset="0"/>
                          </a:rPr>
                          <a:t>+7 (7292) 33-09-62</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a:latin typeface="Times New Roman" panose="02020603050405020304" pitchFamily="18" charset="0"/>
                            <a:cs typeface="Times New Roman" panose="02020603050405020304" pitchFamily="18" charset="0"/>
                          </a:rPr>
                          <a:t>: </a:t>
                        </a:r>
                        <a:r>
                          <a:rPr kumimoji="0" lang="en-US" altLang="x-none" sz="800" b="0"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omp_mng@</a:t>
                        </a:r>
                        <a:r>
                          <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hlinkClick r:id="rId3"/>
                          </a:rPr>
                          <a:t>meteo.kz</a:t>
                        </a:r>
                        <a:endParaRPr kumimoji="0" lang="en-US" altLang="x-none" sz="800" b="1" i="0" u="none" strike="noStrike" kern="1200" cap="none" spc="0" normalizeH="0" baseline="0" noProof="0" dirty="0" smtClean="0">
                          <a:ln>
                            <a:noFill/>
                          </a:ln>
                          <a:solidFill>
                            <a:prstClr val="black"/>
                          </a:solidFill>
                          <a:effectLst/>
                          <a:uLnTx/>
                          <a:uFillTx/>
                          <a:latin typeface="Times New Roman" panose="02020603050405020304" pitchFamily="18" charset="0"/>
                          <a:ea typeface="+mn-ea"/>
                          <a:cs typeface="Times New Roman" panose="02020603050405020304" pitchFamily="18" charset="0"/>
                        </a:endParaRPr>
                      </a:p>
                      <a:p>
                        <a:pPr lvl="0" eaLnBrk="1" hangingPunct="1">
                          <a:buNone/>
                        </a:pP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323505" y="4077010"/>
              <a:ext cx="2553904"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Ақтау қ.,  1 </a:t>
              </a:r>
              <a:r>
                <a:rPr lang="ru-RU" altLang="ru-RU" sz="1000" i="1" dirty="0" err="1" smtClean="0">
                  <a:latin typeface="Times New Roman" panose="02020603050405020304" pitchFamily="18" charset="0"/>
                  <a:cs typeface="Times New Roman" panose="02020603050405020304" pitchFamily="18" charset="0"/>
                </a:rPr>
                <a:t>шағын</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err="1" smtClean="0">
                  <a:latin typeface="Times New Roman" panose="02020603050405020304" pitchFamily="18" charset="0"/>
                  <a:cs typeface="Times New Roman" panose="02020603050405020304" pitchFamily="18" charset="0"/>
                </a:rPr>
                <a:t>аудан</a:t>
              </a:r>
              <a:r>
                <a:rPr lang="ru-RU" altLang="ru-RU" sz="1000" i="1" dirty="0" smtClean="0">
                  <a:latin typeface="Times New Roman" panose="02020603050405020304" pitchFamily="18" charset="0"/>
                  <a:cs typeface="Times New Roman" panose="02020603050405020304" pitchFamily="18" charset="0"/>
                </a:rPr>
                <a:t>, 1 </a:t>
              </a:r>
              <a:r>
                <a:rPr lang="ru-RU" altLang="ru-RU" sz="1000" i="1" dirty="0" err="1" smtClean="0">
                  <a:latin typeface="Times New Roman" panose="02020603050405020304" pitchFamily="18" charset="0"/>
                  <a:cs typeface="Times New Roman" panose="02020603050405020304" pitchFamily="18" charset="0"/>
                </a:rPr>
                <a:t>ғимарат</a:t>
              </a:r>
              <a:endParaRPr lang="ru-RU" altLang="ru-RU" sz="1000" i="1" dirty="0" smtClean="0">
                <a:latin typeface="Times New Roman" panose="02020603050405020304" pitchFamily="18" charset="0"/>
                <a:cs typeface="Times New Roman" panose="02020603050405020304" pitchFamily="18" charset="0"/>
              </a:endParaRP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5072552" y="6167662"/>
            <a:ext cx="4521389" cy="306705"/>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000" b="1" i="1" dirty="0" smtClean="0">
                <a:solidFill>
                  <a:srgbClr val="000000"/>
                </a:solidFill>
                <a:latin typeface="Times New Roman" panose="02020603050405020304" pitchFamily="18" charset="0"/>
                <a:cs typeface="Times New Roman" panose="02020603050405020304" pitchFamily="18" charset="0"/>
              </a:rPr>
              <a:t>:</a:t>
            </a:r>
            <a:r>
              <a:rPr lang="ru-RU" altLang="ru-RU" sz="1000" b="1" i="1" dirty="0" smtClean="0">
                <a:solidFill>
                  <a:srgbClr val="000000"/>
                </a:solidFill>
                <a:latin typeface="Times New Roman" panose="02020603050405020304" pitchFamily="18" charset="0"/>
                <a:cs typeface="Times New Roman" panose="02020603050405020304" pitchFamily="18" charset="0"/>
              </a:rPr>
              <a:t> </a:t>
            </a:r>
            <a:r>
              <a:rPr lang="kk-KZ" altLang="ru-RU" sz="1000" b="1" i="1" dirty="0" smtClean="0">
                <a:solidFill>
                  <a:srgbClr val="000000"/>
                </a:solidFill>
                <a:latin typeface="Times New Roman" panose="02020603050405020304" pitchFamily="18" charset="0"/>
                <a:cs typeface="Times New Roman" panose="02020603050405020304" pitchFamily="18" charset="0"/>
              </a:rPr>
              <a:t>Рыскельдиева Н.А./Бекмурзаева Б.К.</a:t>
            </a:r>
            <a:endParaRPr lang="ru-RU" sz="10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3741167895"/>
              </p:ext>
            </p:extLst>
          </p:nvPr>
        </p:nvGraphicFramePr>
        <p:xfrm>
          <a:off x="5111853" y="552735"/>
          <a:ext cx="4473537" cy="762000"/>
        </p:xfrm>
        <a:graphic>
          <a:graphicData uri="http://schemas.openxmlformats.org/drawingml/2006/table">
            <a:tbl>
              <a:tblPr/>
              <a:tblGrid>
                <a:gridCol w="989478">
                  <a:extLst>
                    <a:ext uri="{9D8B030D-6E8A-4147-A177-3AD203B41FA5}">
                      <a16:colId xmlns:a16="http://schemas.microsoft.com/office/drawing/2014/main" xmlns="" val="20000"/>
                    </a:ext>
                  </a:extLst>
                </a:gridCol>
                <a:gridCol w="3484059">
                  <a:extLst>
                    <a:ext uri="{9D8B030D-6E8A-4147-A177-3AD203B41FA5}">
                      <a16:colId xmlns:a16="http://schemas.microsoft.com/office/drawing/2014/main" xmlns="" val="20001"/>
                    </a:ext>
                  </a:extLst>
                </a:gridCol>
              </a:tblGrid>
              <a:tr h="1431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ru-RU" sz="1000" b="0" i="0" dirty="0" smtClean="0">
                          <a:latin typeface="Times New Roman" panose="02020603050405020304" pitchFamily="18" charset="0"/>
                          <a:cs typeface="Times New Roman" panose="02020603050405020304" pitchFamily="18" charset="0"/>
                        </a:rPr>
                        <a:t>«Р» </a:t>
                      </a:r>
                      <a:r>
                        <a:rPr lang="ru-RU" altLang="ru-RU" sz="1000" b="0" i="0" dirty="0" err="1" smtClean="0">
                          <a:latin typeface="Times New Roman" panose="02020603050405020304" pitchFamily="18" charset="0"/>
                          <a:cs typeface="Times New Roman" panose="02020603050405020304" pitchFamily="18" charset="0"/>
                        </a:rPr>
                        <a:t>өлшемі</a:t>
                      </a:r>
                      <a:endParaRPr lang="ru-RU" altLang="en-US" sz="1000" b="0" i="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b="0" i="0" dirty="0" smtClean="0">
                          <a:solidFill>
                            <a:srgbClr val="000000"/>
                          </a:solidFill>
                          <a:latin typeface="Times New Roman" panose="02020603050405020304" pitchFamily="18" charset="0"/>
                        </a:rPr>
                        <a:t>Ластану </a:t>
                      </a:r>
                      <a:r>
                        <a:rPr lang="ru-RU" sz="1000" b="0" i="0" dirty="0" err="1" smtClean="0">
                          <a:solidFill>
                            <a:srgbClr val="000000"/>
                          </a:solidFill>
                          <a:latin typeface="Times New Roman" panose="02020603050405020304" pitchFamily="18" charset="0"/>
                        </a:rPr>
                        <a:t>дәрежесін</a:t>
                      </a:r>
                      <a:r>
                        <a:rPr lang="ru-RU" sz="1000" b="0" i="0" dirty="0" smtClean="0">
                          <a:solidFill>
                            <a:srgbClr val="000000"/>
                          </a:solidFill>
                          <a:latin typeface="Times New Roman" panose="02020603050405020304" pitchFamily="18" charset="0"/>
                        </a:rPr>
                        <a:t> </a:t>
                      </a:r>
                      <a:r>
                        <a:rPr lang="ru-RU" sz="1000" b="0" i="0" dirty="0" err="1" smtClean="0">
                          <a:solidFill>
                            <a:srgbClr val="000000"/>
                          </a:solidFill>
                          <a:latin typeface="Times New Roman" panose="02020603050405020304" pitchFamily="18" charset="0"/>
                        </a:rPr>
                        <a:t>анықтау</a:t>
                      </a:r>
                      <a:endParaRPr lang="ru-RU" altLang="en-US" sz="1000" b="0" i="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825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Р &lt; 0,22</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8356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0,22 ≤ Р &lt; 0,29</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279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b" hangingPunct="1">
                        <a:buNone/>
                      </a:pPr>
                      <a:r>
                        <a:rPr lang="ru-RU" sz="9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0,29 ≤ Р &lt; 0,3</a:t>
                      </a:r>
                      <a:endParaRPr lang="ru-RU" altLang="en-US" sz="900" dirty="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7584">
                <a:tc>
                  <a:txBody>
                    <a:bodyPr/>
                    <a:lstStyle/>
                    <a:p>
                      <a:pPr marL="0" marR="0" lvl="0" indent="0" algn="ctr" defTabSz="914400" rtl="0" eaLnBrk="1" fontAlgn="b" latinLnBrk="0" hangingPunct="1">
                        <a:lnSpc>
                          <a:spcPct val="100000"/>
                        </a:lnSpc>
                        <a:spcBef>
                          <a:spcPts val="0"/>
                        </a:spcBef>
                        <a:spcAft>
                          <a:spcPts val="0"/>
                        </a:spcAft>
                        <a:buClrTx/>
                        <a:buSzTx/>
                        <a:buFontTx/>
                        <a:buNone/>
                        <a:tabLst/>
                        <a:defRPr/>
                      </a:pPr>
                      <a:r>
                        <a:rPr lang="ru-RU" sz="900" kern="1200" dirty="0" smtClean="0">
                          <a:solidFill>
                            <a:schemeClr val="tx1"/>
                          </a:solidFill>
                          <a:effectLst/>
                          <a:latin typeface="Times New Roman" panose="02020603050405020304" pitchFamily="18" charset="0"/>
                          <a:ea typeface="+mn-ea"/>
                          <a:cs typeface="Times New Roman" panose="02020603050405020304" pitchFamily="18" charset="0"/>
                        </a:rPr>
                        <a:t>Р ≥ 0,3</a:t>
                      </a:r>
                      <a:endParaRPr lang="ru-RU" altLang="en-US" sz="900" dirty="0" smtClean="0">
                        <a:solidFill>
                          <a:srgbClr val="000000"/>
                        </a:solidFill>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276330"/>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1" name="Прямоугольник 30"/>
          <p:cNvSpPr/>
          <p:nvPr/>
        </p:nvSpPr>
        <p:spPr>
          <a:xfrm>
            <a:off x="4961166" y="2067124"/>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2" name="Таблица 31"/>
          <p:cNvGraphicFramePr/>
          <p:nvPr>
            <p:extLst>
              <p:ext uri="{D42A27DB-BD31-4B8C-83A1-F6EECF244321}">
                <p14:modId xmlns:p14="http://schemas.microsoft.com/office/powerpoint/2010/main" val="2466876938"/>
              </p:ext>
            </p:extLst>
          </p:nvPr>
        </p:nvGraphicFramePr>
        <p:xfrm>
          <a:off x="5030174" y="240592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3" name="TextBox 32"/>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30363</TotalTime>
  <Words>581</Words>
  <Application>Microsoft Office PowerPoint</Application>
  <PresentationFormat>Лист A4 (210x297 мм)</PresentationFormat>
  <Paragraphs>97</Paragraphs>
  <Slides>2</Slides>
  <Notes>1</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3869</cp:revision>
  <cp:lastPrinted>2021-07-01T07:38:07Z</cp:lastPrinted>
  <dcterms:created xsi:type="dcterms:W3CDTF">2018-03-27T06:03:00Z</dcterms:created>
  <dcterms:modified xsi:type="dcterms:W3CDTF">2025-04-16T07:12:58Z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