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B8005"/>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4363" autoAdjust="0"/>
    <p:restoredTop sz="90526" autoAdjust="0"/>
  </p:normalViewPr>
  <p:slideViewPr>
    <p:cSldViewPr showGuides="1">
      <p:cViewPr>
        <p:scale>
          <a:sx n="125" d="100"/>
          <a:sy n="125" d="100"/>
        </p:scale>
        <p:origin x="-3821" y="-1867"/>
      </p:cViewPr>
      <p:guideLst>
        <p:guide orient="horz" pos="2159"/>
        <p:guide pos="3102"/>
      </p:guideLst>
    </p:cSldViewPr>
  </p:slideViewPr>
  <p:notesTextViewPr>
    <p:cViewPr>
      <p:scale>
        <a:sx n="1" d="1"/>
        <a:sy n="1" d="1"/>
      </p:scale>
      <p:origin x="0" y="0"/>
    </p:cViewPr>
  </p:notesTextViewPr>
  <p:sorterViewPr>
    <p:cViewPr>
      <p:scale>
        <a:sx n="66" d="100"/>
        <a:sy n="6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Образ слайда 1"/>
          <p:cNvSpPr>
            <a:spLocks noGrp="1" noRot="1" noChangeAspect="1"/>
          </p:cNvSpPr>
          <p:nvPr>
            <p:ph type="sldImg"/>
          </p:nvPr>
        </p:nvSpPr>
        <p:spPr/>
      </p:sp>
      <p:sp>
        <p:nvSpPr>
          <p:cNvPr id="3" name="Заметки 2"/>
          <p:cNvSpPr>
            <a:spLocks noGrp="1"/>
          </p:cNvSpPr>
          <p:nvPr>
            <p:ph type="body" idx="1"/>
          </p:nvPr>
        </p:nvSpPr>
        <p:spPr/>
        <p:txBody>
          <a:bodyPr>
            <a:normAutofit/>
          </a:bodyPr>
          <a:lstStyle/>
          <a:p>
            <a:endParaRPr lang="ru-RU" dirty="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jpeg"/><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rse.kazhydromet@gmail.com" TargetMode="External"/><Relationship Id="rId2" Type="http://schemas.openxmlformats.org/officeDocument/2006/relationships/hyperlink" Target="mailto:pressmeteo@gmail.com"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53000" y="-99392"/>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91569034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en-US" sz="1200" b="1" i="1" dirty="0" err="1">
                          <a:solidFill>
                            <a:srgbClr val="002060"/>
                          </a:solidFill>
                          <a:latin typeface="Times New Roman" panose="02020603050405020304" pitchFamily="18" charset="0"/>
                          <a:cs typeface="Times New Roman" panose="02020603050405020304" pitchFamily="18" charset="0"/>
                        </a:rPr>
                        <a:t>Петропавл</a:t>
                      </a:r>
                      <a:r>
                        <a:rPr lang="ru-RU" altLang="en-US" sz="1200" b="1" i="1" dirty="0">
                          <a:solidFill>
                            <a:srgbClr val="002060"/>
                          </a:solidFill>
                          <a:latin typeface="Times New Roman" panose="02020603050405020304" pitchFamily="18" charset="0"/>
                          <a:cs typeface="Times New Roman" panose="02020603050405020304" pitchFamily="18" charset="0"/>
                        </a:rPr>
                        <a:t> </a:t>
                      </a:r>
                      <a:r>
                        <a:rPr lang="kk-KZ" altLang="en-US" sz="1200" b="1" i="1" dirty="0">
                          <a:solidFill>
                            <a:srgbClr val="002060"/>
                          </a:solidFill>
                          <a:latin typeface="Times New Roman" panose="02020603050405020304" pitchFamily="18" charset="0"/>
                          <a:cs typeface="Times New Roman" panose="02020603050405020304" pitchFamily="18" charset="0"/>
                        </a:rPr>
                        <a:t>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 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3"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1440821521"/>
              </p:ext>
            </p:extLst>
          </p:nvPr>
        </p:nvGraphicFramePr>
        <p:xfrm>
          <a:off x="307975" y="2588895"/>
          <a:ext cx="4465638" cy="2209800"/>
        </p:xfrm>
        <a:graphic>
          <a:graphicData uri="http://schemas.openxmlformats.org/drawingml/2006/table">
            <a:tbl>
              <a:tblPr/>
              <a:tblGrid>
                <a:gridCol w="4465638">
                  <a:extLst>
                    <a:ext uri="{9D8B030D-6E8A-4147-A177-3AD203B41FA5}">
                      <a16:colId xmlns:a16="http://schemas.microsoft.com/office/drawing/2014/main"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a:solidFill>
                            <a:srgbClr val="002060"/>
                          </a:solidFill>
                          <a:latin typeface="Times New Roman" panose="02020603050405020304" pitchFamily="18" charset="0"/>
                          <a:cs typeface="Times New Roman" panose="02020603050405020304" pitchFamily="18" charset="0"/>
                        </a:rPr>
                        <a:t>Петропавл</a:t>
                      </a:r>
                      <a:r>
                        <a:rPr lang="ru-RU" altLang="x-none" sz="1600" b="1" i="1" dirty="0">
                          <a:solidFill>
                            <a:srgbClr val="002060"/>
                          </a:solidFill>
                          <a:latin typeface="Times New Roman" panose="02020603050405020304" pitchFamily="18" charset="0"/>
                          <a:cs typeface="Times New Roman" panose="02020603050405020304" pitchFamily="18" charset="0"/>
                        </a:rPr>
                        <a:t> </a:t>
                      </a:r>
                      <a:r>
                        <a:rPr lang="kk-KZ" altLang="x-none" sz="1600" b="1" i="1" dirty="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a:t>
                      </a:r>
                      <a:r>
                        <a:rPr lang="kk-KZ" altLang="x-none" sz="1600" b="1" i="1" baseline="0" dirty="0">
                          <a:solidFill>
                            <a:srgbClr val="002060"/>
                          </a:solidFill>
                          <a:latin typeface="Times New Roman" panose="02020603050405020304" pitchFamily="18" charset="0"/>
                          <a:cs typeface="Times New Roman" panose="02020603050405020304" pitchFamily="18" charset="0"/>
                        </a:rPr>
                        <a:t> 106 </a:t>
                      </a:r>
                      <a:r>
                        <a:rPr lang="kk-KZ" altLang="x-none" sz="1600" b="1" i="1" dirty="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baseline="0" dirty="0">
                          <a:solidFill>
                            <a:schemeClr val="tx2">
                              <a:lumMod val="75000"/>
                            </a:schemeClr>
                          </a:solidFill>
                          <a:latin typeface="Times New Roman" panose="02020603050405020304" pitchFamily="18" charset="0"/>
                          <a:cs typeface="Times New Roman" panose="02020603050405020304" pitchFamily="18" charset="0"/>
                        </a:rPr>
                        <a:t>2024 жыл 16 </a:t>
                      </a:r>
                      <a:r>
                        <a:rPr lang="kk-KZ" altLang="zh-CN" sz="1200" b="1" i="1" u="none" kern="1200" baseline="0" dirty="0">
                          <a:solidFill>
                            <a:schemeClr val="tx1"/>
                          </a:solidFill>
                          <a:latin typeface="Times New Roman" pitchFamily="18" charset="0"/>
                          <a:ea typeface="+mn-ea"/>
                          <a:cs typeface="Times New Roman" pitchFamily="18" charset="0"/>
                        </a:rPr>
                        <a:t>сәуір</a:t>
                      </a:r>
                      <a:endParaRPr lang="zh-CN" altLang="x-none" sz="1200" b="1" i="1" dirty="0">
                        <a:solidFill>
                          <a:schemeClr val="tx2">
                            <a:lumMod val="50000"/>
                          </a:schemeClr>
                        </a:solidFill>
                        <a:latin typeface="Times New Roman" pitchFamily="18" charset="0"/>
                        <a:cs typeface="Times New Roman"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bl>
          </a:graphicData>
        </a:graphic>
      </p:graphicFrame>
      <p:graphicFrame>
        <p:nvGraphicFramePr>
          <p:cNvPr id="24" name="Таблица 23"/>
          <p:cNvGraphicFramePr/>
          <p:nvPr>
            <p:extLst>
              <p:ext uri="{D42A27DB-BD31-4B8C-83A1-F6EECF244321}">
                <p14:modId xmlns:p14="http://schemas.microsoft.com/office/powerpoint/2010/main" val="2724895798"/>
              </p:ext>
            </p:extLst>
          </p:nvPr>
        </p:nvGraphicFramePr>
        <p:xfrm>
          <a:off x="5097016" y="6381328"/>
          <a:ext cx="4536504" cy="320040"/>
        </p:xfrm>
        <a:graphic>
          <a:graphicData uri="http://schemas.openxmlformats.org/drawingml/2006/table">
            <a:tbl>
              <a:tblPr/>
              <a:tblGrid>
                <a:gridCol w="4536504">
                  <a:extLst>
                    <a:ext uri="{9D8B030D-6E8A-4147-A177-3AD203B41FA5}">
                      <a16:colId xmlns:a16="http://schemas.microsoft.com/office/drawing/2014/main"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altLang="en-US" sz="700" i="1" dirty="0">
                          <a:solidFill>
                            <a:srgbClr val="000000"/>
                          </a:solidFill>
                          <a:latin typeface="Times New Roman" panose="02020603050405020304" pitchFamily="18" charset="0"/>
                          <a:ea typeface="Times New Roman" panose="02020603050405020304" pitchFamily="18" charset="0"/>
                        </a:rPr>
                        <a:t>ШЖК "</a:t>
                      </a:r>
                      <a:r>
                        <a:rPr lang="ru-RU" altLang="en-US" sz="700" i="1" dirty="0" err="1">
                          <a:solidFill>
                            <a:srgbClr val="000000"/>
                          </a:solidFill>
                          <a:latin typeface="Times New Roman" panose="02020603050405020304" pitchFamily="18" charset="0"/>
                          <a:ea typeface="Times New Roman" panose="02020603050405020304" pitchFamily="18" charset="0"/>
                        </a:rPr>
                        <a:t>қалалық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және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ауылдық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елді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мекендерде</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өнеркәсіптік</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ұйымдардың</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аумақтарында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атмосфералық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ауаға</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қойылатын</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гигиеналық</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нормативтерді</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бекіту</a:t>
                      </a:r>
                      <a:r>
                        <a:rPr lang="ru-RU" altLang="en-US" sz="700" i="1" dirty="0">
                          <a:solidFill>
                            <a:srgbClr val="000000"/>
                          </a:solidFill>
                          <a:latin typeface="Times New Roman" panose="02020603050405020304" pitchFamily="18" charset="0"/>
                          <a:ea typeface="Times New Roman" panose="02020603050405020304" pitchFamily="18" charset="0"/>
                        </a:rPr>
                        <a:t> </a:t>
                      </a:r>
                      <a:r>
                        <a:rPr lang="ru-RU" altLang="en-US" sz="700" i="1" dirty="0" err="1">
                          <a:solidFill>
                            <a:srgbClr val="000000"/>
                          </a:solidFill>
                          <a:latin typeface="Times New Roman" panose="02020603050405020304" pitchFamily="18" charset="0"/>
                          <a:ea typeface="Times New Roman" panose="02020603050405020304" pitchFamily="18" charset="0"/>
                        </a:rPr>
                        <a:t>туралы</a:t>
                      </a:r>
                      <a:r>
                        <a:rPr lang="ru-RU" altLang="en-US" sz="700" i="1" dirty="0">
                          <a:solidFill>
                            <a:srgbClr val="000000"/>
                          </a:solidFill>
                          <a:latin typeface="Times New Roman" panose="02020603050405020304" pitchFamily="18" charset="0"/>
                          <a:ea typeface="Times New Roman" panose="02020603050405020304" pitchFamily="18" charset="0"/>
                        </a:rPr>
                        <a:t>" 02.06.2022 ж № ҚР ДСМ-70 </a:t>
                      </a:r>
                      <a:r>
                        <a:rPr lang="ru-RU" altLang="en-US" sz="700" i="1" dirty="0" err="1">
                          <a:solidFill>
                            <a:srgbClr val="000000"/>
                          </a:solidFill>
                          <a:latin typeface="Times New Roman" panose="02020603050405020304" pitchFamily="18" charset="0"/>
                          <a:ea typeface="Times New Roman" panose="02020603050405020304" pitchFamily="18" charset="0"/>
                        </a:rPr>
                        <a:t>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14" name="Прямоугольник 21"/>
          <p:cNvSpPr/>
          <p:nvPr/>
        </p:nvSpPr>
        <p:spPr>
          <a:xfrm>
            <a:off x="5076799" y="3501008"/>
            <a:ext cx="4700737" cy="461665"/>
          </a:xfrm>
          <a:prstGeom prst="rect">
            <a:avLst/>
          </a:prstGeom>
          <a:noFill/>
          <a:ln w="9525">
            <a:noFill/>
          </a:ln>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a:latin typeface="Times New Roman" panose="02020603050405020304" pitchFamily="18" charset="0"/>
                <a:cs typeface="Times New Roman" panose="02020603050405020304" pitchFamily="18" charset="0"/>
              </a:rPr>
              <a:t>16 </a:t>
            </a:r>
            <a:r>
              <a:rPr lang="kk-KZ" altLang="ru-RU" sz="1200" b="1" dirty="0">
                <a:solidFill>
                  <a:srgbClr val="000000"/>
                </a:solidFill>
                <a:latin typeface="Times New Roman" pitchFamily="18" charset="0"/>
                <a:cs typeface="Times New Roman" pitchFamily="18" charset="0"/>
              </a:rPr>
              <a:t>сәуір</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Петропавл</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 атмосфералық ауасының жай-күйі</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5" name="Таблица 2">
            <a:extLst>
              <a:ext uri="{FF2B5EF4-FFF2-40B4-BE49-F238E27FC236}">
                <a16:creationId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2077675512"/>
              </p:ext>
            </p:extLst>
          </p:nvPr>
        </p:nvGraphicFramePr>
        <p:xfrm>
          <a:off x="5025008" y="4005064"/>
          <a:ext cx="4687082" cy="2321735"/>
        </p:xfrm>
        <a:graphic>
          <a:graphicData uri="http://schemas.openxmlformats.org/drawingml/2006/table">
            <a:tbl>
              <a:tblPr firstRow="1" bandRow="1">
                <a:tableStyleId>{5C22544A-7EE6-4342-B048-85BDC9FD1C3A}</a:tableStyleId>
              </a:tblPr>
              <a:tblGrid>
                <a:gridCol w="1615379">
                  <a:extLst>
                    <a:ext uri="{9D8B030D-6E8A-4147-A177-3AD203B41FA5}">
                      <a16:colId xmlns:a16="http://schemas.microsoft.com/office/drawing/2014/main" val="3583770891"/>
                    </a:ext>
                  </a:extLst>
                </a:gridCol>
                <a:gridCol w="1656080">
                  <a:extLst>
                    <a:ext uri="{9D8B030D-6E8A-4147-A177-3AD203B41FA5}">
                      <a16:colId xmlns:a16="http://schemas.microsoft.com/office/drawing/2014/main" val="1276116030"/>
                    </a:ext>
                  </a:extLst>
                </a:gridCol>
                <a:gridCol w="1415623">
                  <a:extLst>
                    <a:ext uri="{9D8B030D-6E8A-4147-A177-3AD203B41FA5}">
                      <a16:colId xmlns:a16="http://schemas.microsoft.com/office/drawing/2014/main" val="2096923049"/>
                    </a:ext>
                  </a:extLst>
                </a:gridCol>
              </a:tblGrid>
              <a:tr h="382269">
                <a:tc>
                  <a:txBody>
                    <a:bodyPr/>
                    <a:lstStyle/>
                    <a:p>
                      <a:pPr algn="ctr"/>
                      <a:r>
                        <a:rPr lang="ru-RU" sz="1000" dirty="0" err="1">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Факт. </a:t>
                      </a:r>
                    </a:p>
                    <a:p>
                      <a:pPr algn="ctr"/>
                      <a:r>
                        <a:rPr lang="ru-RU" sz="1000" dirty="0" err="1">
                          <a:solidFill>
                            <a:schemeClr val="tx1"/>
                          </a:solidFill>
                          <a:latin typeface="Times New Roman" panose="02020603050405020304" pitchFamily="18" charset="0"/>
                          <a:cs typeface="Times New Roman" panose="02020603050405020304" pitchFamily="18" charset="0"/>
                        </a:rPr>
                        <a:t>концентрациясы</a:t>
                      </a:r>
                      <a:r>
                        <a:rPr lang="ru-RU" sz="1000" dirty="0">
                          <a:solidFill>
                            <a:schemeClr val="tx1"/>
                          </a:solidFill>
                          <a:latin typeface="Times New Roman" panose="02020603050405020304" pitchFamily="18" charset="0"/>
                          <a:cs typeface="Times New Roman" panose="02020603050405020304" pitchFamily="18" charset="0"/>
                        </a:rPr>
                        <a:t>,</a:t>
                      </a:r>
                      <a:r>
                        <a:rPr lang="ru-RU" sz="1000" baseline="0" dirty="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a:solidFill>
                            <a:schemeClr val="tx1"/>
                          </a:solidFill>
                          <a:latin typeface="Times New Roman" panose="02020603050405020304" pitchFamily="18" charset="0"/>
                          <a:cs typeface="Times New Roman" panose="02020603050405020304" pitchFamily="18" charset="0"/>
                        </a:rPr>
                        <a:t>ШЖШ асу </a:t>
                      </a:r>
                      <a:r>
                        <a:rPr lang="ru-RU" sz="1000" dirty="0" err="1">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611334865"/>
                  </a:ext>
                </a:extLst>
              </a:tr>
              <a:tr h="323840">
                <a:tc>
                  <a:txBody>
                    <a:bodyPr/>
                    <a:lstStyle/>
                    <a:p>
                      <a:r>
                        <a:rPr lang="ru-RU" sz="1000" dirty="0" err="1">
                          <a:solidFill>
                            <a:schemeClr val="tx1"/>
                          </a:solidFill>
                          <a:latin typeface="Times New Roman" panose="02020603050405020304" pitchFamily="18" charset="0"/>
                          <a:cs typeface="Times New Roman" panose="02020603050405020304" pitchFamily="18" charset="0"/>
                        </a:rPr>
                        <a:t>Қалқыма</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бөшектер</a:t>
                      </a:r>
                      <a:r>
                        <a:rPr lang="ru-RU" sz="1000" dirty="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18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990536008"/>
                  </a:ext>
                </a:extLst>
              </a:tr>
              <a:tr h="320331">
                <a:tc>
                  <a:txBody>
                    <a:bodyPr/>
                    <a:lstStyle/>
                    <a:p>
                      <a:r>
                        <a:rPr lang="ru-RU" sz="1000" dirty="0" err="1">
                          <a:solidFill>
                            <a:schemeClr val="tx1"/>
                          </a:solidFill>
                          <a:latin typeface="Times New Roman" panose="02020603050405020304" pitchFamily="18" charset="0"/>
                          <a:cs typeface="Times New Roman" panose="02020603050405020304" pitchFamily="18" charset="0"/>
                        </a:rPr>
                        <a:t>Күкірт</a:t>
                      </a:r>
                      <a:r>
                        <a:rPr lang="ru-RU" sz="1000" dirty="0">
                          <a:solidFill>
                            <a:schemeClr val="tx1"/>
                          </a:solidFill>
                          <a:latin typeface="Times New Roman" panose="02020603050405020304" pitchFamily="18" charset="0"/>
                          <a:cs typeface="Times New Roman" panose="02020603050405020304" pitchFamily="18" charset="0"/>
                        </a:rPr>
                        <a:t>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541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1,10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879239550"/>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560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330178899"/>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31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41613162"/>
                  </a:ext>
                </a:extLst>
              </a:tr>
              <a:tr h="320331">
                <a:tc>
                  <a:txBody>
                    <a:bodyPr/>
                    <a:lstStyle/>
                    <a:p>
                      <a:r>
                        <a:rPr lang="ru-RU" sz="1000" dirty="0">
                          <a:solidFill>
                            <a:schemeClr val="tx1"/>
                          </a:solidFill>
                          <a:latin typeface="Times New Roman" panose="02020603050405020304" pitchFamily="18" charset="0"/>
                          <a:cs typeface="Times New Roman" panose="02020603050405020304" pitchFamily="18" charset="0"/>
                        </a:rPr>
                        <a:t>Азот </a:t>
                      </a:r>
                      <a:r>
                        <a:rPr lang="ru-RU" sz="1000" dirty="0" err="1">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8</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0,02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6"/>
                  </a:ext>
                </a:extLst>
              </a:tr>
              <a:tr h="320331">
                <a:tc>
                  <a:txBody>
                    <a:bodyPr/>
                    <a:lstStyle/>
                    <a:p>
                      <a:r>
                        <a:rPr lang="kk-KZ" sz="1000" dirty="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dirty="0">
                          <a:latin typeface="Times New Roman" panose="02020603050405020304" pitchFamily="18" charset="0"/>
                          <a:cs typeface="Times New Roman" panose="02020603050405020304" pitchFamily="18" charset="0"/>
                        </a:rPr>
                        <a:t>6</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algn="ctr" rtl="0" eaLnBrk="1" fontAlgn="b" latinLnBrk="0" hangingPunct="1">
                        <a:spcBef>
                          <a:spcPts val="0"/>
                        </a:spcBef>
                        <a:spcAft>
                          <a:spcPts val="0"/>
                        </a:spcAft>
                      </a:pPr>
                      <a:r>
                        <a:rPr lang="ru-RU" sz="1100" b="0" i="0" u="none" strike="noStrike" kern="1200" dirty="0">
                          <a:solidFill>
                            <a:srgbClr val="000000"/>
                          </a:solidFill>
                          <a:latin typeface="Times New Roman" panose="02020603050405020304" pitchFamily="18" charset="0"/>
                          <a:cs typeface="Times New Roman" panose="02020603050405020304" pitchFamily="18" charset="0"/>
                        </a:rPr>
                        <a:t>0,7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val="10007"/>
                  </a:ext>
                </a:extLst>
              </a:tr>
            </a:tbl>
          </a:graphicData>
        </a:graphic>
      </p:graphicFrame>
      <p:sp>
        <p:nvSpPr>
          <p:cNvPr id="16" name="Прямоугольник 15"/>
          <p:cNvSpPr/>
          <p:nvPr/>
        </p:nvSpPr>
        <p:spPr>
          <a:xfrm>
            <a:off x="5025008" y="260648"/>
            <a:ext cx="4752528" cy="1615827"/>
          </a:xfrm>
          <a:prstGeom prst="rect">
            <a:avLst/>
          </a:prstGeom>
        </p:spPr>
        <p:txBody>
          <a:bodyPr wrap="square">
            <a:spAutoFit/>
          </a:bodyPr>
          <a:lstStyle/>
          <a:p>
            <a:pPr lvl="0" algn="ctr"/>
            <a:r>
              <a:rPr lang="ru-RU" altLang="ru-RU" sz="1100" b="1" dirty="0" err="1">
                <a:latin typeface="Times New Roman" pitchFamily="18" charset="0"/>
                <a:cs typeface="Times New Roman" pitchFamily="18" charset="0"/>
              </a:rPr>
              <a:t>Петропавл</a:t>
            </a:r>
            <a:r>
              <a:rPr lang="ru-RU" altLang="ru-RU" sz="1100" b="1" dirty="0">
                <a:latin typeface="Times New Roman" pitchFamily="18" charset="0"/>
                <a:cs typeface="Times New Roman" pitchFamily="18" charset="0"/>
              </a:rPr>
              <a:t> </a:t>
            </a:r>
            <a:r>
              <a:rPr lang="ru-RU" altLang="ru-RU" sz="1100" b="1" dirty="0" err="1">
                <a:latin typeface="Times New Roman" pitchFamily="18" charset="0"/>
                <a:cs typeface="Times New Roman" pitchFamily="18" charset="0"/>
              </a:rPr>
              <a:t>қаласы бойынша</a:t>
            </a:r>
            <a:r>
              <a:rPr lang="ru-RU" altLang="ru-RU" sz="1100" b="1" dirty="0">
                <a:latin typeface="Times New Roman" pitchFamily="18" charset="0"/>
                <a:cs typeface="Times New Roman" pitchFamily="18" charset="0"/>
              </a:rPr>
              <a:t> 17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endParaRPr lang="ru-RU" altLang="ru-RU" sz="1100" b="1" dirty="0">
              <a:solidFill>
                <a:srgbClr val="000000"/>
              </a:solidFill>
              <a:latin typeface="Times New Roman" pitchFamily="18" charset="0"/>
              <a:cs typeface="Times New Roman" pitchFamily="18" charset="0"/>
            </a:endParaRP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16</a:t>
            </a:r>
            <a:r>
              <a:rPr lang="kk-KZ" sz="1100" b="1" dirty="0">
                <a:latin typeface="Times New Roman" pitchFamily="18" charset="0"/>
                <a:cs typeface="Times New Roman" pitchFamily="18" charset="0"/>
              </a:rPr>
              <a:t> сәуірден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17 </a:t>
            </a:r>
            <a:r>
              <a:rPr lang="kk-KZ" sz="1100" b="1" dirty="0">
                <a:latin typeface="Times New Roman" pitchFamily="18" charset="0"/>
                <a:cs typeface="Times New Roman" pitchFamily="18" charset="0"/>
              </a:rPr>
              <a:t>сәуірге </a:t>
            </a:r>
            <a:r>
              <a:rPr lang="ru-RU" altLang="ru-RU" sz="1100" b="1" dirty="0">
                <a:solidFill>
                  <a:srgbClr val="000000"/>
                </a:solidFill>
                <a:latin typeface="Times New Roman" pitchFamily="18" charset="0"/>
                <a:cs typeface="Times New Roman" pitchFamily="18" charset="0"/>
              </a:rPr>
              <a:t>20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endParaRPr lang="kk-KZ" sz="1100" dirty="0">
              <a:latin typeface="Times New Roman" pitchFamily="18" charset="0"/>
              <a:cs typeface="Times New Roman" pitchFamily="18" charset="0"/>
            </a:endParaRPr>
          </a:p>
          <a:p>
            <a:pPr lvl="0" algn="just">
              <a:tabLst>
                <a:tab pos="182563" algn="l"/>
              </a:tabLst>
            </a:pPr>
            <a:r>
              <a:rPr lang="kk-KZ" sz="1100" dirty="0">
                <a:latin typeface="Times New Roman" pitchFamily="18" charset="0"/>
                <a:cs typeface="Times New Roman" pitchFamily="18" charset="0"/>
              </a:rPr>
              <a:t>     Бұлтты, жауын-шашын </a:t>
            </a:r>
            <a:r>
              <a:rPr lang="ru-RU" sz="1100" dirty="0" err="1">
                <a:latin typeface="Times New Roman" pitchFamily="18" charset="0"/>
                <a:cs typeface="Times New Roman" pitchFamily="18" charset="0"/>
              </a:rPr>
              <a:t>(жаңбыр, қар</a:t>
            </a:r>
            <a:r>
              <a:rPr lang="ru-RU" sz="1100" dirty="0">
                <a:latin typeface="Times New Roman" pitchFamily="18" charset="0"/>
                <a:cs typeface="Times New Roman" pitchFamily="18" charset="0"/>
              </a:rPr>
              <a:t>)</a:t>
            </a:r>
            <a:r>
              <a:rPr lang="kk-KZ" sz="1100" dirty="0">
                <a:latin typeface="Times New Roman" pitchFamily="18" charset="0"/>
                <a:cs typeface="Times New Roman" pitchFamily="18" charset="0"/>
              </a:rPr>
              <a:t>. Солтүстік-батыстан жел соғады, кұші 15-20, екпіні 25 м/с. Ауа температурасы түнде 0-2, күндіз 2-4 градус жылы.</a:t>
            </a:r>
          </a:p>
          <a:p>
            <a:pPr indent="180975" algn="ctr">
              <a:tabLst>
                <a:tab pos="179388" algn="l"/>
              </a:tabLst>
            </a:pPr>
            <a:r>
              <a:rPr lang="kk-KZ" altLang="ru-RU" sz="1100" b="1" dirty="0">
                <a:solidFill>
                  <a:srgbClr val="000000"/>
                </a:solidFill>
                <a:latin typeface="Times New Roman" pitchFamily="18" charset="0"/>
                <a:cs typeface="Times New Roman" pitchFamily="18" charset="0"/>
              </a:rPr>
              <a:t>18 </a:t>
            </a:r>
            <a:r>
              <a:rPr lang="kk-KZ" sz="1100" b="1" dirty="0">
                <a:latin typeface="Times New Roman" pitchFamily="18" charset="0"/>
                <a:cs typeface="Times New Roman" pitchFamily="18" charset="0"/>
              </a:rPr>
              <a:t>сәуірге </a:t>
            </a:r>
            <a:r>
              <a:rPr lang="ru-RU" altLang="ru-RU" sz="1100" b="1" dirty="0" err="1">
                <a:solidFill>
                  <a:srgbClr val="000000"/>
                </a:solidFill>
                <a:latin typeface="Times New Roman" pitchFamily="18" charset="0"/>
                <a:cs typeface="Times New Roman" pitchFamily="18" charset="0"/>
              </a:rPr>
              <a:t>ауа-райы</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болжамы</a:t>
            </a:r>
            <a:r>
              <a:rPr lang="ru-RU" altLang="ru-RU" sz="1100" b="1" dirty="0">
                <a:solidFill>
                  <a:srgbClr val="000000"/>
                </a:solidFill>
                <a:latin typeface="Times New Roman" pitchFamily="18" charset="0"/>
                <a:cs typeface="Times New Roman" pitchFamily="18" charset="0"/>
              </a:rPr>
              <a:t> </a:t>
            </a:r>
          </a:p>
          <a:p>
            <a:pPr algn="ctr"/>
            <a:r>
              <a:rPr lang="ru-RU" altLang="ru-RU" sz="1100" b="1" dirty="0">
                <a:solidFill>
                  <a:srgbClr val="000000"/>
                </a:solidFill>
                <a:latin typeface="Times New Roman" pitchFamily="18" charset="0"/>
                <a:cs typeface="Times New Roman" pitchFamily="18" charset="0"/>
              </a:rPr>
              <a:t>2025 </a:t>
            </a:r>
            <a:r>
              <a:rPr lang="ru-RU" altLang="ru-RU" sz="1100" b="1" dirty="0" err="1">
                <a:solidFill>
                  <a:srgbClr val="000000"/>
                </a:solidFill>
                <a:latin typeface="Times New Roman" pitchFamily="18" charset="0"/>
                <a:cs typeface="Times New Roman" pitchFamily="18" charset="0"/>
              </a:rPr>
              <a:t>жылғы </a:t>
            </a:r>
            <a:r>
              <a:rPr lang="ru-RU" altLang="ru-RU" sz="1100" b="1" dirty="0">
                <a:solidFill>
                  <a:srgbClr val="000000"/>
                </a:solidFill>
                <a:latin typeface="Times New Roman" pitchFamily="18" charset="0"/>
                <a:cs typeface="Times New Roman" pitchFamily="18" charset="0"/>
              </a:rPr>
              <a:t>17</a:t>
            </a:r>
            <a:r>
              <a:rPr lang="kk-KZ" sz="1100" b="1" dirty="0">
                <a:latin typeface="Times New Roman" pitchFamily="18" charset="0"/>
                <a:cs typeface="Times New Roman" pitchFamily="18" charset="0"/>
              </a:rPr>
              <a:t> сәуірден </a:t>
            </a:r>
            <a:r>
              <a:rPr lang="kk-KZ" altLang="ru-RU" sz="1100" b="1" dirty="0">
                <a:solidFill>
                  <a:srgbClr val="000000"/>
                </a:solidFill>
                <a:latin typeface="Times New Roman" pitchFamily="18" charset="0"/>
                <a:cs typeface="Times New Roman" pitchFamily="18" charset="0"/>
              </a:rPr>
              <a:t>20</a:t>
            </a:r>
            <a:r>
              <a:rPr lang="ru-RU" altLang="ru-RU" sz="1100" b="1" dirty="0">
                <a:solidFill>
                  <a:srgbClr val="000000"/>
                </a:solidFill>
                <a:latin typeface="Times New Roman" pitchFamily="18" charset="0"/>
                <a:cs typeface="Times New Roman" pitchFamily="18" charset="0"/>
              </a:rPr>
              <a:t> </a:t>
            </a:r>
            <a:r>
              <a:rPr lang="ru-RU" altLang="ru-RU" sz="1100" b="1" dirty="0" err="1">
                <a:solidFill>
                  <a:srgbClr val="000000"/>
                </a:solidFill>
                <a:latin typeface="Times New Roman" pitchFamily="18" charset="0"/>
                <a:cs typeface="Times New Roman" pitchFamily="18" charset="0"/>
              </a:rPr>
              <a:t>сағаттан </a:t>
            </a:r>
            <a:r>
              <a:rPr lang="ru-RU" altLang="ru-RU" sz="1100" b="1" dirty="0">
                <a:solidFill>
                  <a:srgbClr val="000000"/>
                </a:solidFill>
                <a:latin typeface="Times New Roman" pitchFamily="18" charset="0"/>
                <a:cs typeface="Times New Roman" pitchFamily="18" charset="0"/>
              </a:rPr>
              <a:t>18</a:t>
            </a:r>
            <a:r>
              <a:rPr lang="kk-KZ" sz="1100" b="1" dirty="0">
                <a:latin typeface="Times New Roman" pitchFamily="18" charset="0"/>
                <a:cs typeface="Times New Roman" pitchFamily="18" charset="0"/>
              </a:rPr>
              <a:t> сәуірге </a:t>
            </a:r>
            <a:r>
              <a:rPr lang="ru-RU" sz="1100" b="1" dirty="0">
                <a:solidFill>
                  <a:srgbClr val="000000"/>
                </a:solidFill>
                <a:latin typeface="Times New Roman" pitchFamily="18" charset="0"/>
                <a:cs typeface="Times New Roman" pitchFamily="18" charset="0"/>
              </a:rPr>
              <a:t>08 </a:t>
            </a:r>
            <a:r>
              <a:rPr lang="ru-RU" altLang="ru-RU" sz="1100" b="1" dirty="0" err="1">
                <a:solidFill>
                  <a:srgbClr val="000000"/>
                </a:solidFill>
                <a:latin typeface="Times New Roman" pitchFamily="18" charset="0"/>
                <a:cs typeface="Times New Roman" pitchFamily="18" charset="0"/>
              </a:rPr>
              <a:t>сағатқа дейін</a:t>
            </a:r>
            <a:r>
              <a:rPr lang="ru-RU" altLang="ru-RU" sz="1100" b="1" dirty="0">
                <a:solidFill>
                  <a:srgbClr val="000000"/>
                </a:solidFill>
                <a:latin typeface="Times New Roman" pitchFamily="18" charset="0"/>
                <a:cs typeface="Times New Roman" pitchFamily="18" charset="0"/>
              </a:rPr>
              <a:t> </a:t>
            </a:r>
          </a:p>
          <a:p>
            <a:pPr indent="180975" algn="just"/>
            <a:r>
              <a:rPr lang="kk-KZ" sz="1100" dirty="0">
                <a:latin typeface="Times New Roman" pitchFamily="18" charset="0"/>
                <a:cs typeface="Times New Roman" pitchFamily="18" charset="0"/>
              </a:rPr>
              <a:t>Бұлтты, жауын-шашын (жаңбыр, қар), көктайғақ. Солтүстік-батыстан жел соғады, күші 9-14, екпіні 15-20 м/с. Ауа </a:t>
            </a:r>
            <a:r>
              <a:rPr lang="kk-KZ" sz="1100">
                <a:latin typeface="Times New Roman" pitchFamily="18" charset="0"/>
                <a:cs typeface="Times New Roman" pitchFamily="18" charset="0"/>
              </a:rPr>
              <a:t>температурасы 1-3 градус үсік. </a:t>
            </a:r>
            <a:endParaRPr lang="ru-RU" altLang="en-US" sz="1100" dirty="0">
              <a:solidFill>
                <a:srgbClr val="000000"/>
              </a:solidFill>
              <a:latin typeface="Times New Roman" pitchFamily="18" charset="0"/>
              <a:cs typeface="Times New Roman" pitchFamily="18" charset="0"/>
              <a:sym typeface="+mn-ea"/>
            </a:endParaRPr>
          </a:p>
        </p:txBody>
      </p:sp>
      <p:sp>
        <p:nvSpPr>
          <p:cNvPr id="23" name="TextBox 13"/>
          <p:cNvSpPr txBox="1"/>
          <p:nvPr/>
        </p:nvSpPr>
        <p:spPr>
          <a:xfrm>
            <a:off x="5025008" y="3212976"/>
            <a:ext cx="4680520" cy="276999"/>
          </a:xfrm>
          <a:prstGeom prst="rect">
            <a:avLst/>
          </a:prstGeom>
          <a:solidFill>
            <a:schemeClr val="bg1"/>
          </a:solidFill>
          <a:effectLst>
            <a:innerShdw blurRad="114300">
              <a:prstClr val="black"/>
            </a:inn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 </a:t>
            </a:r>
            <a:r>
              <a:rPr lang="ru-RU" sz="1200" dirty="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5097016" y="2204864"/>
            <a:ext cx="4608512" cy="938719"/>
          </a:xfrm>
          <a:prstGeom prst="rect">
            <a:avLst/>
          </a:prstGeom>
          <a:solidFill>
            <a:schemeClr val="bg1"/>
          </a:solidFill>
          <a:effectLst>
            <a:outerShdw blurRad="63500" sx="102000" sy="102000" algn="ctr" rotWithShape="0">
              <a:prstClr val="black">
                <a:alpha val="40000"/>
              </a:prstClr>
            </a:outerShdw>
          </a:effectLst>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0975" algn="just"/>
            <a:r>
              <a:rPr lang="ru-RU" sz="1100" dirty="0">
                <a:solidFill>
                  <a:schemeClr val="tx1"/>
                </a:solidFill>
                <a:latin typeface="Times New Roman" pitchFamily="18" charset="0"/>
                <a:cs typeface="Times New Roman" pitchFamily="18" charset="0"/>
              </a:rPr>
              <a:t>2025 </a:t>
            </a:r>
            <a:r>
              <a:rPr lang="ru-RU" sz="1100" dirty="0" err="1">
                <a:solidFill>
                  <a:schemeClr val="tx1"/>
                </a:solidFill>
                <a:latin typeface="Times New Roman" pitchFamily="18" charset="0"/>
                <a:cs typeface="Times New Roman" pitchFamily="18" charset="0"/>
              </a:rPr>
              <a:t>жылдың </a:t>
            </a:r>
            <a:r>
              <a:rPr lang="ru-RU" altLang="ru-RU" sz="1100" dirty="0">
                <a:solidFill>
                  <a:srgbClr val="000000"/>
                </a:solidFill>
                <a:latin typeface="Times New Roman" pitchFamily="18" charset="0"/>
                <a:cs typeface="Times New Roman" pitchFamily="18" charset="0"/>
              </a:rPr>
              <a:t>17</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 </a:t>
            </a:r>
            <a:r>
              <a:rPr lang="ru-RU" sz="1100" dirty="0">
                <a:solidFill>
                  <a:srgbClr val="000000"/>
                </a:solidFill>
                <a:latin typeface="Times New Roman" pitchFamily="18" charset="0"/>
                <a:cs typeface="Times New Roman" pitchFamily="18" charset="0"/>
              </a:rPr>
              <a:t>18</a:t>
            </a:r>
            <a:r>
              <a:rPr lang="ru-RU" altLang="ru-RU" sz="1100" dirty="0">
                <a:solidFill>
                  <a:srgbClr val="000000"/>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сәуірге</a:t>
            </a:r>
            <a:r>
              <a:rPr lang="kk-KZ" sz="1100" dirty="0">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караған </a:t>
            </a:r>
            <a:r>
              <a:rPr lang="ru-RU" sz="1100" dirty="0" err="1">
                <a:solidFill>
                  <a:schemeClr val="tx1"/>
                </a:solidFill>
                <a:latin typeface="Times New Roman" pitchFamily="18" charset="0"/>
                <a:cs typeface="Times New Roman" pitchFamily="18" charset="0"/>
              </a:rPr>
              <a:t>түні метеорологиялық жағдайлар қала атмосферасында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ластаушы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заттардың сейілуіне</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ықпал етеді</a:t>
            </a:r>
            <a:r>
              <a:rPr lang="ru-RU" sz="1100" dirty="0">
                <a:solidFill>
                  <a:schemeClr val="tx1"/>
                </a:solidFill>
                <a:latin typeface="Times New Roman" pitchFamily="18" charset="0"/>
                <a:cs typeface="Times New Roman" pitchFamily="18" charset="0"/>
              </a:rPr>
              <a:t>. </a:t>
            </a:r>
          </a:p>
          <a:p>
            <a:pPr indent="180975" algn="just"/>
            <a:r>
              <a:rPr lang="ru-RU" sz="1100" dirty="0" err="1">
                <a:solidFill>
                  <a:schemeClr val="tx1"/>
                </a:solidFill>
                <a:latin typeface="Times New Roman" pitchFamily="18" charset="0"/>
                <a:cs typeface="Times New Roman" pitchFamily="18" charset="0"/>
              </a:rPr>
              <a:t>Жалпы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қала бойынша</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ауаның ластану</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деңгейі төмен болады</a:t>
            </a:r>
            <a:r>
              <a:rPr lang="ru-RU" sz="1100" dirty="0">
                <a:solidFill>
                  <a:schemeClr val="tx1"/>
                </a:solidFill>
                <a:latin typeface="Times New Roman" pitchFamily="18" charset="0"/>
                <a:cs typeface="Times New Roman" pitchFamily="18" charset="0"/>
              </a:rPr>
              <a:t> </a:t>
            </a:r>
            <a:r>
              <a:rPr lang="ru-RU" sz="1100" dirty="0" err="1">
                <a:solidFill>
                  <a:schemeClr val="tx1"/>
                </a:solidFill>
                <a:latin typeface="Times New Roman" pitchFamily="18" charset="0"/>
                <a:cs typeface="Times New Roman" pitchFamily="18" charset="0"/>
              </a:rPr>
              <a:t>деп</a:t>
            </a:r>
            <a:r>
              <a:rPr lang="ru-RU" sz="1100" dirty="0">
                <a:solidFill>
                  <a:schemeClr val="tx1"/>
                </a:solidFill>
                <a:latin typeface="Times New Roman" pitchFamily="18" charset="0"/>
                <a:cs typeface="Times New Roman" pitchFamily="18" charset="0"/>
              </a:rPr>
              <a:t> </a:t>
            </a:r>
            <a:r>
              <a:rPr lang="kk-KZ" sz="1100" dirty="0">
                <a:solidFill>
                  <a:schemeClr val="tx1"/>
                </a:solidFill>
                <a:latin typeface="Times New Roman" pitchFamily="18" charset="0"/>
                <a:cs typeface="Times New Roman" pitchFamily="18" charset="0"/>
              </a:rPr>
              <a:t>күтіледі</a:t>
            </a:r>
            <a:r>
              <a:rPr lang="ru-RU" sz="1100" dirty="0">
                <a:solidFill>
                  <a:schemeClr val="tx1"/>
                </a:solidFill>
                <a:latin typeface="Times New Roman" pitchFamily="18" charset="0"/>
                <a:cs typeface="Times New Roman" pitchFamily="18" charset="0"/>
              </a:rPr>
              <a:t>.</a:t>
            </a:r>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00472" y="692696"/>
            <a:ext cx="4661089" cy="1323439"/>
          </a:xfrm>
          <a:prstGeom prst="rect">
            <a:avLst/>
          </a:prstGeom>
          <a:noFill/>
          <a:ln w="9525">
            <a:noFill/>
          </a:ln>
        </p:spPr>
        <p:txBody>
          <a:bodyPr wrap="square">
            <a:spAutoFit/>
          </a:bodyPr>
          <a:lstStyle/>
          <a:p>
            <a:pPr algn="just"/>
            <a:r>
              <a:rPr lang="ru-RU" altLang="ru-RU" sz="1000" dirty="0" err="1">
                <a:solidFill>
                  <a:srgbClr val="000000"/>
                </a:solidFill>
                <a:latin typeface="Times New Roman" panose="02020603050405020304" pitchFamily="18" charset="0"/>
                <a:cs typeface="Times New Roman" panose="02020603050405020304" pitchFamily="18" charset="0"/>
              </a:rPr>
              <a:t>Петропавл</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қаласында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ауаның</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ластану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деңгейін</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4 </a:t>
            </a:r>
            <a:r>
              <a:rPr lang="ru-RU" altLang="ru-RU" sz="1000" dirty="0" err="1">
                <a:solidFill>
                  <a:srgbClr val="000000"/>
                </a:solidFill>
                <a:latin typeface="Times New Roman" panose="02020603050405020304" pitchFamily="18" charset="0"/>
                <a:cs typeface="Times New Roman" panose="02020603050405020304" pitchFamily="18" charset="0"/>
              </a:rPr>
              <a:t>Бақылау</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позициясында</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000" dirty="0">
                <a:solidFill>
                  <a:srgbClr val="000000"/>
                </a:solidFill>
                <a:latin typeface="Times New Roman" panose="02020603050405020304" pitchFamily="18" charset="0"/>
                <a:cs typeface="Times New Roman" panose="02020603050405020304" pitchFamily="18" charset="0"/>
              </a:rPr>
              <a:t>:</a:t>
            </a:r>
          </a:p>
          <a:p>
            <a:pPr algn="just"/>
            <a:r>
              <a:rPr lang="ru-RU" altLang="ru-RU" sz="1000" dirty="0">
                <a:solidFill>
                  <a:srgbClr val="000000"/>
                </a:solidFill>
                <a:latin typeface="Times New Roman" panose="02020603050405020304" pitchFamily="18" charset="0"/>
                <a:cs typeface="Times New Roman" panose="02020603050405020304" pitchFamily="18" charset="0"/>
              </a:rPr>
              <a:t>№1-Ш.Валиханов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19 ( </a:t>
            </a:r>
            <a:r>
              <a:rPr lang="ru-RU" altLang="ru-RU" sz="1000" dirty="0" err="1">
                <a:solidFill>
                  <a:srgbClr val="000000"/>
                </a:solidFill>
                <a:latin typeface="Times New Roman" panose="02020603050405020304" pitchFamily="18" charset="0"/>
                <a:cs typeface="Times New Roman" panose="02020603050405020304" pitchFamily="18" charset="0"/>
              </a:rPr>
              <a:t>Валаранов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к-сі</a:t>
            </a:r>
            <a:r>
              <a:rPr lang="ru-RU" altLang="ru-RU" sz="1000" dirty="0">
                <a:solidFill>
                  <a:srgbClr val="000000"/>
                </a:solidFill>
                <a:latin typeface="Times New Roman" panose="02020603050405020304" pitchFamily="18" charset="0"/>
                <a:cs typeface="Times New Roman" panose="02020603050405020304" pitchFamily="18" charset="0"/>
              </a:rPr>
              <a:t>, 19Б) </a:t>
            </a:r>
          </a:p>
          <a:p>
            <a:pPr algn="just"/>
            <a:r>
              <a:rPr lang="ru-RU" altLang="ru-RU" sz="1000" dirty="0">
                <a:solidFill>
                  <a:srgbClr val="000000"/>
                </a:solidFill>
                <a:latin typeface="Times New Roman" panose="02020603050405020304" pitchFamily="18" charset="0"/>
                <a:cs typeface="Times New Roman" panose="02020603050405020304" pitchFamily="18" charset="0"/>
              </a:rPr>
              <a:t>№3-Бөкетов-Жұмабаев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(М. </a:t>
            </a:r>
            <a:r>
              <a:rPr lang="ru-RU" altLang="ru-RU" sz="1000" dirty="0" err="1">
                <a:solidFill>
                  <a:srgbClr val="000000"/>
                </a:solidFill>
                <a:latin typeface="Times New Roman" panose="02020603050405020304" pitchFamily="18" charset="0"/>
                <a:cs typeface="Times New Roman" panose="02020603050405020304" pitchFamily="18" charset="0"/>
              </a:rPr>
              <a:t>Жамабаев</a:t>
            </a:r>
            <a:r>
              <a:rPr lang="ru-RU" altLang="ru-RU" sz="1000" dirty="0">
                <a:solidFill>
                  <a:srgbClr val="000000"/>
                </a:solidFill>
                <a:latin typeface="Times New Roman" panose="02020603050405020304" pitchFamily="18" charset="0"/>
                <a:cs typeface="Times New Roman" panose="02020603050405020304" pitchFamily="18" charset="0"/>
              </a:rPr>
              <a:t> к-сі,101А) </a:t>
            </a:r>
          </a:p>
          <a:p>
            <a:pPr algn="just"/>
            <a:r>
              <a:rPr lang="ru-RU" altLang="ru-RU" sz="1000" dirty="0">
                <a:solidFill>
                  <a:srgbClr val="000000"/>
                </a:solidFill>
                <a:latin typeface="Times New Roman" panose="02020603050405020304" pitchFamily="18" charset="0"/>
                <a:cs typeface="Times New Roman" panose="02020603050405020304" pitchFamily="18" charset="0"/>
              </a:rPr>
              <a:t>№5-Тұрақ,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57В (</a:t>
            </a:r>
            <a:r>
              <a:rPr lang="ru-RU" altLang="ru-RU" sz="1000" dirty="0" err="1">
                <a:solidFill>
                  <a:srgbClr val="000000"/>
                </a:solidFill>
                <a:latin typeface="Times New Roman" panose="02020603050405020304" pitchFamily="18" charset="0"/>
                <a:cs typeface="Times New Roman" panose="02020603050405020304" pitchFamily="18" charset="0"/>
              </a:rPr>
              <a:t>Тұрақ көшесі</a:t>
            </a:r>
            <a:r>
              <a:rPr lang="ru-RU" altLang="ru-RU" sz="1000" dirty="0">
                <a:solidFill>
                  <a:srgbClr val="000000"/>
                </a:solidFill>
                <a:latin typeface="Times New Roman" panose="02020603050405020304" pitchFamily="18" charset="0"/>
                <a:cs typeface="Times New Roman" panose="02020603050405020304" pitchFamily="18" charset="0"/>
              </a:rPr>
              <a:t>, 57В) </a:t>
            </a:r>
          </a:p>
          <a:p>
            <a:pPr algn="just"/>
            <a:r>
              <a:rPr lang="ru-RU" altLang="ru-RU" sz="1000" dirty="0">
                <a:solidFill>
                  <a:srgbClr val="000000"/>
                </a:solidFill>
                <a:latin typeface="Times New Roman" panose="02020603050405020304" pitchFamily="18" charset="0"/>
                <a:cs typeface="Times New Roman" panose="02020603050405020304" pitchFamily="18" charset="0"/>
              </a:rPr>
              <a:t>№6-Кизатов </a:t>
            </a:r>
            <a:r>
              <a:rPr lang="ru-RU" altLang="ru-RU" sz="1000" dirty="0" err="1">
                <a:solidFill>
                  <a:srgbClr val="000000"/>
                </a:solidFill>
                <a:latin typeface="Times New Roman" panose="02020603050405020304" pitchFamily="18" charset="0"/>
                <a:cs typeface="Times New Roman" panose="02020603050405020304" pitchFamily="18" charset="0"/>
              </a:rPr>
              <a:t>көшесі </a:t>
            </a:r>
            <a:r>
              <a:rPr lang="ru-RU" altLang="ru-RU" sz="1000" dirty="0">
                <a:solidFill>
                  <a:srgbClr val="000000"/>
                </a:solidFill>
                <a:latin typeface="Times New Roman" panose="02020603050405020304" pitchFamily="18" charset="0"/>
                <a:cs typeface="Times New Roman" panose="02020603050405020304" pitchFamily="18" charset="0"/>
              </a:rPr>
              <a:t>3Т (</a:t>
            </a:r>
            <a:r>
              <a:rPr lang="ru-RU" altLang="ru-RU" sz="1000" dirty="0" err="1">
                <a:solidFill>
                  <a:srgbClr val="000000"/>
                </a:solidFill>
                <a:latin typeface="Times New Roman" panose="02020603050405020304" pitchFamily="18" charset="0"/>
                <a:cs typeface="Times New Roman" panose="02020603050405020304" pitchFamily="18" charset="0"/>
              </a:rPr>
              <a:t>Кизатов</a:t>
            </a:r>
            <a:r>
              <a:rPr lang="ru-RU" altLang="ru-RU" sz="1000" dirty="0">
                <a:solidFill>
                  <a:srgbClr val="000000"/>
                </a:solidFill>
                <a:latin typeface="Times New Roman" panose="02020603050405020304" pitchFamily="18" charset="0"/>
                <a:cs typeface="Times New Roman" panose="02020603050405020304" pitchFamily="18" charset="0"/>
              </a:rPr>
              <a:t> </a:t>
            </a:r>
            <a:r>
              <a:rPr lang="ru-RU" altLang="ru-RU" sz="1000" dirty="0" err="1">
                <a:solidFill>
                  <a:srgbClr val="000000"/>
                </a:solidFill>
                <a:latin typeface="Times New Roman" panose="02020603050405020304" pitchFamily="18" charset="0"/>
                <a:cs typeface="Times New Roman" panose="02020603050405020304" pitchFamily="18" charset="0"/>
              </a:rPr>
              <a:t>көшесі</a:t>
            </a:r>
            <a:r>
              <a:rPr lang="ru-RU" altLang="ru-RU" sz="1000" dirty="0">
                <a:solidFill>
                  <a:srgbClr val="000000"/>
                </a:solidFill>
                <a:latin typeface="Times New Roman" panose="02020603050405020304" pitchFamily="18" charset="0"/>
                <a:cs typeface="Times New Roman" panose="02020603050405020304" pitchFamily="18" charset="0"/>
              </a:rPr>
              <a:t>, 3Т)</a:t>
            </a:r>
            <a:endParaRPr lang="ru-RU" altLang="ru-RU" sz="1000" dirty="0">
              <a:latin typeface="Times New Roman" panose="02020603050405020304" pitchFamily="18" charset="0"/>
              <a:cs typeface="Times New Roman" panose="02020603050405020304" pitchFamily="18" charset="0"/>
            </a:endParaRPr>
          </a:p>
          <a:p>
            <a:pPr eaLnBrk="0" hangingPunct="0"/>
            <a:r>
              <a:rPr lang="ru-RU" altLang="ru-RU" sz="1000" dirty="0">
                <a:latin typeface="Calibri" panose="020F0502020204030204" pitchFamily="34" charset="0"/>
              </a:rPr>
              <a:t> </a:t>
            </a:r>
          </a:p>
          <a:p>
            <a:pPr eaLnBrk="0" hangingPunct="0"/>
            <a:endParaRPr lang="ru-RU" altLang="ru-RU" sz="10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4" y="66634"/>
            <a:ext cx="4824413" cy="461665"/>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69024" y="4077073"/>
            <a:ext cx="4308103" cy="2016791"/>
            <a:chOff x="514432" y="3799940"/>
            <a:chExt cx="4308103" cy="2024859"/>
          </a:xfrm>
        </p:grpSpPr>
        <p:graphicFrame>
          <p:nvGraphicFramePr>
            <p:cNvPr id="26" name="Таблица 25"/>
            <p:cNvGraphicFramePr/>
            <p:nvPr>
              <p:extLst>
                <p:ext uri="{D42A27DB-BD31-4B8C-83A1-F6EECF244321}">
                  <p14:modId xmlns:p14="http://schemas.microsoft.com/office/powerpoint/2010/main" val="4116802539"/>
                </p:ext>
              </p:extLst>
            </p:nvPr>
          </p:nvGraphicFramePr>
          <p:xfrm>
            <a:off x="531522" y="5029036"/>
            <a:ext cx="4035777" cy="795763"/>
          </p:xfrm>
          <a:graphic>
            <a:graphicData uri="http://schemas.openxmlformats.org/drawingml/2006/table">
              <a:tbl>
                <a:tblPr/>
                <a:tblGrid>
                  <a:gridCol w="2017889">
                    <a:extLst>
                      <a:ext uri="{9D8B030D-6E8A-4147-A177-3AD203B41FA5}">
                        <a16:colId xmlns:a16="http://schemas.microsoft.com/office/drawing/2014/main" val="20000"/>
                      </a:ext>
                    </a:extLst>
                  </a:gridCol>
                  <a:gridCol w="2017888">
                    <a:extLst>
                      <a:ext uri="{9D8B030D-6E8A-4147-A177-3AD203B41FA5}">
                        <a16:colId xmlns:a16="http://schemas.microsoft.com/office/drawing/2014/main"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a:latin typeface="Times New Roman" panose="02020603050405020304" pitchFamily="18" charset="0"/>
                            <a:ea typeface="Times New Roman" panose="02020603050405020304" pitchFamily="18" charset="0"/>
                          </a:rPr>
                          <a:t>Баспасөз</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2"/>
                          </a:rPr>
                          <a:t>pressmeteo@gmail.com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a:latin typeface="Times New Roman" panose="02020603050405020304" pitchFamily="18" charset="0"/>
                            <a:ea typeface="Times New Roman" panose="02020603050405020304" pitchFamily="18" charset="0"/>
                          </a:rPr>
                          <a:t>Халықаралық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ынтымақтастық</a:t>
                        </a:r>
                        <a:r>
                          <a:rPr lang="ru-RU" altLang="en-US" sz="800" dirty="0">
                            <a:latin typeface="Times New Roman" panose="02020603050405020304" pitchFamily="18" charset="0"/>
                            <a:ea typeface="Times New Roman" panose="02020603050405020304" pitchFamily="18" charset="0"/>
                          </a:rPr>
                          <a:t> </a:t>
                        </a:r>
                        <a:r>
                          <a:rPr lang="ru-RU" altLang="en-US" sz="800" dirty="0" err="1">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(7172) 79-83-35, 79-83-39</a:t>
                        </a: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a:latin typeface="Times New Roman" panose="02020603050405020304" pitchFamily="18" charset="0"/>
                            <a:cs typeface="Times New Roman" panose="02020603050405020304" pitchFamily="18" charset="0"/>
                            <a:hlinkClick r:id="rId3"/>
                          </a:rPr>
                          <a:t>rse.kazhydromet@gmail.com</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val="10001"/>
                    </a:ext>
                  </a:extLst>
                </a:tr>
              </a:tbl>
            </a:graphicData>
          </a:graphic>
        </p:graphicFrame>
        <p:sp>
          <p:nvSpPr>
            <p:cNvPr id="27" name="Прямоугольник 8"/>
            <p:cNvSpPr/>
            <p:nvPr/>
          </p:nvSpPr>
          <p:spPr>
            <a:xfrm>
              <a:off x="514432" y="4378307"/>
              <a:ext cx="1923925" cy="772519"/>
            </a:xfrm>
            <a:prstGeom prst="rect">
              <a:avLst/>
            </a:prstGeom>
            <a:noFill/>
            <a:ln w="9525">
              <a:noFill/>
            </a:ln>
          </p:spPr>
          <p:txBody>
            <a:bodyPr wrap="squar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a:latin typeface="Times New Roman" panose="02020603050405020304" pitchFamily="18" charset="0"/>
                  <a:cs typeface="Times New Roman" panose="02020603050405020304" pitchFamily="18" charset="0"/>
                </a:rPr>
                <a:t>Астана қ., </a:t>
              </a:r>
              <a:r>
                <a:rPr lang="ru-RU" altLang="ru-RU" sz="1000" i="1" dirty="0" err="1">
                  <a:latin typeface="Times New Roman" panose="02020603050405020304" pitchFamily="18" charset="0"/>
                  <a:cs typeface="Times New Roman" panose="02020603050405020304" pitchFamily="18" charset="0"/>
                </a:rPr>
                <a:t>Мәңгілік </a:t>
              </a:r>
              <a:r>
                <a:rPr lang="ru-RU" altLang="ru-RU" sz="1000" i="1" dirty="0">
                  <a:latin typeface="Times New Roman" panose="02020603050405020304" pitchFamily="18" charset="0"/>
                  <a:cs typeface="Times New Roman" panose="02020603050405020304" pitchFamily="18" charset="0"/>
                </a:rPr>
                <a:t>ел </a:t>
              </a:r>
              <a:r>
                <a:rPr lang="ru-RU" altLang="ru-RU" sz="1000" i="1" dirty="0" err="1">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11/1</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40"/>
              <a:ext cx="4291013" cy="1019726"/>
            </a:xfrm>
            <a:prstGeom prst="rect">
              <a:avLst/>
            </a:prstGeom>
            <a:noFill/>
            <a:ln w="9525">
              <a:noFill/>
            </a:ln>
          </p:spPr>
          <p:txBody>
            <a:bodyPr wrap="square">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22892" y="6400703"/>
            <a:ext cx="4876196" cy="400110"/>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a:p>
            <a:pPr algn="ctr" eaLnBrk="0" hangingPunct="0"/>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25008" y="6093296"/>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А.Новиков /</a:t>
            </a:r>
            <a:r>
              <a:rPr lang="ru-RU" altLang="ru-RU" sz="1200" b="1" i="1">
                <a:solidFill>
                  <a:srgbClr val="000000"/>
                </a:solidFill>
                <a:latin typeface="Times New Roman" panose="02020603050405020304" pitchFamily="18" charset="0"/>
                <a:cs typeface="Times New Roman" panose="02020603050405020304" pitchFamily="18" charset="0"/>
              </a:rPr>
              <a:t>Г.Газизова</a:t>
            </a:r>
            <a:endParaRPr lang="ru-RU" altLang="ru-RU" sz="1200" b="1" i="1" dirty="0">
              <a:solidFill>
                <a:srgbClr val="000000"/>
              </a:solidFill>
              <a:latin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4219947663"/>
              </p:ext>
            </p:extLst>
          </p:nvPr>
        </p:nvGraphicFramePr>
        <p:xfrm>
          <a:off x="5465272" y="519800"/>
          <a:ext cx="4162197" cy="804672"/>
        </p:xfrm>
        <a:graphic>
          <a:graphicData uri="http://schemas.openxmlformats.org/drawingml/2006/table">
            <a:tbl>
              <a:tblPr/>
              <a:tblGrid>
                <a:gridCol w="1089260">
                  <a:extLst>
                    <a:ext uri="{9D8B030D-6E8A-4147-A177-3AD203B41FA5}">
                      <a16:colId xmlns:a16="http://schemas.microsoft.com/office/drawing/2014/main" val="20000"/>
                    </a:ext>
                  </a:extLst>
                </a:gridCol>
                <a:gridCol w="3072937">
                  <a:extLst>
                    <a:ext uri="{9D8B030D-6E8A-4147-A177-3AD203B41FA5}">
                      <a16:colId xmlns:a16="http://schemas.microsoft.com/office/drawing/2014/main" val="20001"/>
                    </a:ext>
                  </a:extLst>
                </a:gridCol>
              </a:tblGrid>
              <a:tr h="904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Ластану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дәрежесін</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96623">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&lt;=0,05</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91691">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0,06-0,08</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101082">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0,09-0,09</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a:solidFill>
                            <a:srgbClr val="000000"/>
                          </a:solidFill>
                          <a:latin typeface="Times New Roman" panose="02020603050405020304" pitchFamily="18" charset="0"/>
                        </a:rPr>
                        <a:t>жоғары</a:t>
                      </a:r>
                      <a:endParaRPr lang="ru-RU"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r h="115626">
                <a:tc>
                  <a:txBody>
                    <a:bodyPr/>
                    <a:lstStyle/>
                    <a:p>
                      <a:pPr algn="ctr">
                        <a:lnSpc>
                          <a:spcPct val="107000"/>
                        </a:lnSpc>
                        <a:spcAft>
                          <a:spcPts val="0"/>
                        </a:spcAft>
                      </a:pPr>
                      <a:r>
                        <a:rPr lang="ru-RU" sz="1000" b="0" dirty="0">
                          <a:effectLst/>
                          <a:latin typeface="Times New Roman" panose="02020603050405020304" pitchFamily="18" charset="0"/>
                          <a:ea typeface="Calibri" panose="020F0502020204030204" pitchFamily="34" charset="0"/>
                          <a:cs typeface="Times New Roman" panose="02020603050405020304" pitchFamily="18" charset="0"/>
                        </a:rPr>
                        <a:t>&gt;=0,1</a:t>
                      </a:r>
                      <a:endParaRPr lang="ru-RU" sz="1000" b="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4"/>
                  </a:ext>
                </a:extLst>
              </a:tr>
            </a:tbl>
          </a:graphicData>
        </a:graphic>
      </p:graphicFrame>
      <p:sp>
        <p:nvSpPr>
          <p:cNvPr id="30" name="Прямоугольник 29"/>
          <p:cNvSpPr/>
          <p:nvPr/>
        </p:nvSpPr>
        <p:spPr>
          <a:xfrm>
            <a:off x="4952480" y="127128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a:solidFill>
                  <a:srgbClr val="000000"/>
                </a:solidFill>
                <a:latin typeface="Times New Roman" panose="02020603050405020304" pitchFamily="18" charset="0"/>
                <a:cs typeface="Times New Roman" panose="02020603050405020304" pitchFamily="18" charset="0"/>
              </a:rPr>
              <a:t>*Жалпы 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p>
          <a:p>
            <a:pPr algn="just"/>
            <a:r>
              <a:rPr lang="kk-KZ" altLang="ru-RU" sz="800" i="1" dirty="0">
                <a:solidFill>
                  <a:srgbClr val="000000"/>
                </a:solidFill>
                <a:latin typeface="Times New Roman" panose="02020603050405020304" pitchFamily="18" charset="0"/>
                <a:cs typeface="Times New Roman" panose="02020603050405020304" pitchFamily="18" charset="0"/>
              </a:rPr>
              <a:t>ҚР 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27600" y="2018675"/>
            <a:ext cx="482506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833659307"/>
              </p:ext>
            </p:extLst>
          </p:nvPr>
        </p:nvGraphicFramePr>
        <p:xfrm>
          <a:off x="5028548" y="2360744"/>
          <a:ext cx="4606143" cy="2133600"/>
        </p:xfrm>
        <a:graphic>
          <a:graphicData uri="http://schemas.openxmlformats.org/drawingml/2006/table">
            <a:tbl>
              <a:tblPr/>
              <a:tblGrid>
                <a:gridCol w="788548">
                  <a:extLst>
                    <a:ext uri="{9D8B030D-6E8A-4147-A177-3AD203B41FA5}">
                      <a16:colId xmlns:a16="http://schemas.microsoft.com/office/drawing/2014/main" val="20000"/>
                    </a:ext>
                  </a:extLst>
                </a:gridCol>
                <a:gridCol w="3817595">
                  <a:extLst>
                    <a:ext uri="{9D8B030D-6E8A-4147-A177-3AD203B41FA5}">
                      <a16:colId xmlns:a16="http://schemas.microsoft.com/office/drawing/2014/main"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a:solidFill>
                            <a:srgbClr val="000000"/>
                          </a:solidFill>
                          <a:latin typeface="Times New Roman" panose="02020603050405020304" pitchFamily="18" charset="0"/>
                        </a:rPr>
                        <a:t>ҚМЖ</a:t>
                      </a:r>
                    </a:p>
                    <a:p>
                      <a:pPr lvl="0" algn="ctr" eaLnBrk="1" fontAlgn="ctr" hangingPunct="1">
                        <a:buNone/>
                      </a:pPr>
                      <a:r>
                        <a:rPr lang="ru-RU" sz="1000" dirty="0" err="1">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a:solidFill>
                            <a:srgbClr val="000000"/>
                          </a:solidFill>
                          <a:latin typeface="Times New Roman" panose="02020603050405020304" pitchFamily="18" charset="0"/>
                        </a:rPr>
                        <a:t>Ескерту</a:t>
                      </a:r>
                      <a:r>
                        <a:rPr lang="ru-RU" altLang="en-US" sz="1000" dirty="0">
                          <a:solidFill>
                            <a:srgbClr val="000000"/>
                          </a:solidFill>
                          <a:latin typeface="Times New Roman" panose="02020603050405020304" pitchFamily="18" charset="0"/>
                        </a:rPr>
                        <a:t> </a:t>
                      </a:r>
                      <a:r>
                        <a:rPr lang="ru-RU" altLang="en-US" sz="1000" dirty="0" err="1">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a:solidFill>
                            <a:srgbClr val="000000"/>
                          </a:solidFill>
                          <a:latin typeface="Times New Roman" panose="02020603050405020304" pitchFamily="18" charset="0"/>
                          <a:ea typeface="+mn-ea"/>
                          <a:cs typeface="+mn-cs"/>
                        </a:rPr>
                        <a:t>1 </a:t>
                      </a:r>
                      <a:r>
                        <a:rPr lang="ru-RU" sz="1000" b="0" i="0" u="none" kern="1200" baseline="0" dirty="0" err="1">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latin typeface="Times New Roman" panose="02020603050405020304" pitchFamily="18" charset="0"/>
                          <a:cs typeface="Times New Roman" panose="02020603050405020304" pitchFamily="18" charset="0"/>
                        </a:rPr>
                        <a:t>немесе </a:t>
                      </a:r>
                      <a:r>
                        <a:rPr lang="ru-RU" sz="1000" dirty="0">
                          <a:latin typeface="Times New Roman" panose="02020603050405020304" pitchFamily="18" charset="0"/>
                          <a:cs typeface="Times New Roman" panose="02020603050405020304" pitchFamily="18" charset="0"/>
                        </a:rPr>
                        <a:t>СИ ≥ 3ПДКм.р. </a:t>
                      </a:r>
                      <a:r>
                        <a:rPr lang="kk-KZ" sz="1000" dirty="0">
                          <a:solidFill>
                            <a:schemeClr val="tx1"/>
                          </a:solidFill>
                          <a:latin typeface="Times New Roman" panose="02020603050405020304" pitchFamily="18" charset="0"/>
                        </a:rPr>
                        <a:t>шарты орындалса;</a:t>
                      </a:r>
                      <a:endParaRPr lang="ru-RU" sz="1000" kern="1200" baseline="-25000" dirty="0">
                        <a:solidFill>
                          <a:schemeClr val="tx1"/>
                        </a:solidFill>
                        <a:effectLst/>
                        <a:latin typeface="Times New Roman" panose="02020603050405020304" pitchFamily="18" charset="0"/>
                        <a:ea typeface="+mn-ea"/>
                        <a:cs typeface="Times New Roman" panose="02020603050405020304" pitchFamily="18" charset="0"/>
                      </a:endParaRPr>
                    </a:p>
                    <a:p>
                      <a:pPr marL="87313"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a:solidFill>
                            <a:schemeClr val="tx1"/>
                          </a:solidFill>
                          <a:latin typeface="Times New Roman" panose="02020603050405020304" pitchFamily="18" charset="0"/>
                          <a:ea typeface="+mn-ea"/>
                          <a:cs typeface="+mn-cs"/>
                        </a:rPr>
                        <a:t>Егер "</a:t>
                      </a:r>
                      <a:r>
                        <a:rPr lang="en-US" altLang="en-US" sz="1000" b="0" i="0" u="none" kern="1200" baseline="0" dirty="0">
                          <a:solidFill>
                            <a:schemeClr val="tx1"/>
                          </a:solidFill>
                          <a:latin typeface="Times New Roman" panose="02020603050405020304" pitchFamily="18" charset="0"/>
                          <a:ea typeface="+mn-ea"/>
                          <a:cs typeface="+mn-cs"/>
                        </a:rPr>
                        <a:t>P" </a:t>
                      </a:r>
                      <a:r>
                        <a:rPr lang="kk-KZ" altLang="en-US" sz="1000" b="0" i="0" u="none" kern="1200" baseline="0" dirty="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a:solidFill>
                            <a:srgbClr val="000000"/>
                          </a:solidFill>
                          <a:latin typeface="Times New Roman" panose="02020603050405020304" pitchFamily="18" charset="0"/>
                        </a:rPr>
                        <a:t>2 </a:t>
                      </a:r>
                      <a:r>
                        <a:rPr lang="ru-RU" sz="1000" dirty="0" err="1">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a:solidFill>
                            <a:srgbClr val="000000"/>
                          </a:solidFill>
                          <a:latin typeface="Times New Roman" panose="02020603050405020304" pitchFamily="18" charset="0"/>
                        </a:rPr>
                        <a:t>3</a:t>
                      </a:r>
                      <a:r>
                        <a:rPr lang="kk-KZ" sz="1000" baseline="0" dirty="0">
                          <a:solidFill>
                            <a:srgbClr val="000000"/>
                          </a:solidFill>
                          <a:latin typeface="Times New Roman" panose="02020603050405020304" pitchFamily="18" charset="0"/>
                        </a:rPr>
                        <a:t> дәреже</a:t>
                      </a:r>
                      <a:endParaRPr lang="ru-RU"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87313"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СИ </a:t>
                      </a:r>
                      <a:r>
                        <a:rPr lang="ru-RU" sz="1000" dirty="0">
                          <a:latin typeface="Times New Roman" panose="02020603050405020304" pitchFamily="18" charset="0"/>
                          <a:cs typeface="Times New Roman" panose="02020603050405020304" pitchFamily="18" charset="0"/>
                        </a:rPr>
                        <a:t>≥</a:t>
                      </a:r>
                      <a:r>
                        <a:rPr lang="ru-RU" sz="1000" kern="1200" dirty="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a:solidFill>
                            <a:schemeClr val="tx1"/>
                          </a:solidFill>
                          <a:effectLst/>
                          <a:latin typeface="Times New Roman" panose="02020603050405020304" pitchFamily="18" charset="0"/>
                          <a:ea typeface="+mn-ea"/>
                          <a:cs typeface="Times New Roman" panose="02020603050405020304" pitchFamily="18" charset="0"/>
                        </a:rPr>
                        <a:t>м.р. </a:t>
                      </a:r>
                      <a:r>
                        <a:rPr lang="kk-KZ" sz="1000" dirty="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val="10003"/>
                  </a:ext>
                </a:extLst>
              </a:tr>
            </a:tbl>
          </a:graphicData>
        </a:graphic>
      </p:graphicFrame>
      <p:sp>
        <p:nvSpPr>
          <p:cNvPr id="35" name="TextBox 34"/>
          <p:cNvSpPr txBox="1"/>
          <p:nvPr/>
        </p:nvSpPr>
        <p:spPr>
          <a:xfrm>
            <a:off x="5025008" y="4509120"/>
            <a:ext cx="4623939"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16342</TotalTime>
  <Words>603</Words>
  <Application>Microsoft Office PowerPoint</Application>
  <PresentationFormat>Лист A4 (210x297 мм)</PresentationFormat>
  <Paragraphs>95</Paragraphs>
  <Slides>2</Slides>
  <Notes>1</Notes>
  <HiddenSlides>0</HiddenSlides>
  <MMClips>0</MMClips>
  <ScaleCrop>false</ScaleCrop>
  <HeadingPairs>
    <vt:vector size="6" baseType="variant">
      <vt:variant>
        <vt:lpstr>Использованные шрифты</vt:lpstr>
      </vt:variant>
      <vt:variant>
        <vt:i4>3</vt:i4>
      </vt:variant>
      <vt:variant>
        <vt:lpstr>Тема</vt:lpstr>
      </vt:variant>
      <vt:variant>
        <vt:i4>1</vt:i4>
      </vt:variant>
      <vt:variant>
        <vt:lpstr>Заголовки слайдов</vt:lpstr>
      </vt:variant>
      <vt:variant>
        <vt:i4>2</vt:i4>
      </vt:variant>
    </vt:vector>
  </HeadingPairs>
  <TitlesOfParts>
    <vt:vector size="6" baseType="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Александр Новиков</cp:lastModifiedBy>
  <cp:revision>6185</cp:revision>
  <cp:lastPrinted>2021-07-01T03:56:27Z</cp:lastPrinted>
  <dcterms:created xsi:type="dcterms:W3CDTF">2018-03-27T06:03:00Z</dcterms:created>
  <dcterms:modified xsi:type="dcterms:W3CDTF">2025-04-16T06:19:40Z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