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951578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solidFill>
                  <a:schemeClr val="tx1">
                    <a:lumMod val="95000"/>
                    <a:lumOff val="5000"/>
                  </a:schemeClr>
                </a:solidFill>
                <a:latin typeface="Times New Roman" panose="02020603050405020304" pitchFamily="18" charset="0"/>
                <a:cs typeface="Times New Roman" panose="02020603050405020304" pitchFamily="18" charset="0"/>
              </a:rPr>
              <a:t>    2025 </a:t>
            </a:r>
            <a:r>
              <a:rPr lang="ru-RU" sz="1200" b="1" dirty="0">
                <a:solidFill>
                  <a:schemeClr val="tx1">
                    <a:lumMod val="95000"/>
                    <a:lumOff val="5000"/>
                  </a:schemeClr>
                </a:solidFill>
                <a:latin typeface="Times New Roman" panose="02020603050405020304" pitchFamily="18" charset="0"/>
                <a:cs typeface="Times New Roman" panose="02020603050405020304" pitchFamily="18" charset="0"/>
              </a:rPr>
              <a:t>ж</a:t>
            </a:r>
            <a:r>
              <a:rPr lang="kk-KZ" sz="12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kk-KZ" sz="1200" b="1" dirty="0" smtClean="0">
                <a:solidFill>
                  <a:schemeClr val="tx1">
                    <a:lumMod val="95000"/>
                    <a:lumOff val="5000"/>
                  </a:schemeClr>
                </a:solidFill>
                <a:latin typeface="Times New Roman" panose="02020603050405020304" pitchFamily="18" charset="0"/>
                <a:cs typeface="Times New Roman" panose="02020603050405020304" pitchFamily="18" charset="0"/>
              </a:rPr>
              <a:t>22 сәуір </a:t>
            </a:r>
            <a:r>
              <a:rPr lang="ru-RU" sz="1200" b="1" dirty="0" err="1">
                <a:solidFill>
                  <a:schemeClr val="tx1">
                    <a:lumMod val="95000"/>
                    <a:lumOff val="5000"/>
                  </a:schemeClr>
                </a:solidFill>
                <a:latin typeface="Times New Roman" panose="02020603050405020304" pitchFamily="18" charset="0"/>
                <a:cs typeface="Times New Roman" panose="02020603050405020304" pitchFamily="18" charset="0"/>
              </a:rPr>
              <a:t>сағ</a:t>
            </a:r>
            <a:r>
              <a:rPr lang="ru-RU" sz="1200" b="1" dirty="0">
                <a:solidFill>
                  <a:schemeClr val="tx1">
                    <a:lumMod val="95000"/>
                    <a:lumOff val="5000"/>
                  </a:schemeClr>
                </a:solidFill>
                <a:latin typeface="Times New Roman" panose="02020603050405020304" pitchFamily="18" charset="0"/>
                <a:cs typeface="Times New Roman" panose="02020603050405020304" pitchFamily="18" charset="0"/>
              </a:rPr>
              <a:t>. 20-дан </a:t>
            </a:r>
            <a:r>
              <a:rPr lang="ru-RU" sz="1200" b="1" dirty="0" err="1" smtClean="0">
                <a:solidFill>
                  <a:schemeClr val="tx1">
                    <a:lumMod val="95000"/>
                    <a:lumOff val="5000"/>
                  </a:schemeClr>
                </a:solidFill>
                <a:latin typeface="Times New Roman" panose="02020603050405020304" pitchFamily="18" charset="0"/>
                <a:cs typeface="Times New Roman" panose="02020603050405020304" pitchFamily="18" charset="0"/>
              </a:rPr>
              <a:t>бастап</a:t>
            </a:r>
            <a:r>
              <a:rPr lang="ru-RU" sz="1200" b="1" dirty="0" smtClean="0">
                <a:solidFill>
                  <a:schemeClr val="tx1">
                    <a:lumMod val="95000"/>
                    <a:lumOff val="5000"/>
                  </a:schemeClr>
                </a:solidFill>
                <a:latin typeface="Times New Roman" panose="02020603050405020304" pitchFamily="18" charset="0"/>
                <a:cs typeface="Times New Roman" panose="02020603050405020304" pitchFamily="18" charset="0"/>
              </a:rPr>
              <a:t> 23</a:t>
            </a:r>
            <a:r>
              <a:rPr lang="ru-RU" altLang="ru-RU" sz="1200" b="1"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ru-RU" altLang="ru-RU" sz="1200" b="1" dirty="0" err="1" smtClean="0">
                <a:solidFill>
                  <a:schemeClr val="tx1">
                    <a:lumMod val="95000"/>
                    <a:lumOff val="5000"/>
                  </a:schemeClr>
                </a:solidFill>
                <a:latin typeface="Times New Roman" panose="02020603050405020304" pitchFamily="18" charset="0"/>
                <a:cs typeface="Times New Roman" panose="02020603050405020304" pitchFamily="18" charset="0"/>
              </a:rPr>
              <a:t>сәуір</a:t>
            </a:r>
            <a:r>
              <a:rPr lang="ru-RU" altLang="ru-RU" sz="1200" b="1"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ru-RU" sz="1200" b="1" dirty="0" err="1">
                <a:solidFill>
                  <a:schemeClr val="tx1">
                    <a:lumMod val="95000"/>
                    <a:lumOff val="5000"/>
                  </a:schemeClr>
                </a:solidFill>
                <a:latin typeface="Times New Roman" panose="02020603050405020304" pitchFamily="18" charset="0"/>
                <a:cs typeface="Times New Roman" panose="02020603050405020304" pitchFamily="18" charset="0"/>
              </a:rPr>
              <a:t>сағ</a:t>
            </a:r>
            <a:r>
              <a:rPr lang="ru-RU" sz="1200" b="1" dirty="0">
                <a:solidFill>
                  <a:schemeClr val="tx1">
                    <a:lumMod val="95000"/>
                    <a:lumOff val="5000"/>
                  </a:schemeClr>
                </a:solidFill>
                <a:latin typeface="Times New Roman" panose="02020603050405020304" pitchFamily="18" charset="0"/>
                <a:cs typeface="Times New Roman" panose="02020603050405020304" pitchFamily="18" charset="0"/>
              </a:rPr>
              <a:t>. 20-ға </a:t>
            </a:r>
            <a:r>
              <a:rPr lang="ru-RU" sz="1200" b="1" dirty="0" err="1">
                <a:solidFill>
                  <a:schemeClr val="tx1">
                    <a:lumMod val="95000"/>
                    <a:lumOff val="5000"/>
                  </a:schemeClr>
                </a:solidFill>
                <a:latin typeface="Times New Roman" panose="02020603050405020304" pitchFamily="18" charset="0"/>
                <a:cs typeface="Times New Roman" panose="02020603050405020304" pitchFamily="18" charset="0"/>
              </a:rPr>
              <a:t>дейін</a:t>
            </a:r>
            <a:endParaRPr lang="ru-RU" sz="1200" b="1" dirty="0">
              <a:solidFill>
                <a:schemeClr val="tx1">
                  <a:lumMod val="95000"/>
                  <a:lumOff val="5000"/>
                </a:schemeClr>
              </a:solidFill>
              <a:latin typeface="Times New Roman" panose="02020603050405020304" pitchFamily="18" charset="0"/>
              <a:cs typeface="Times New Roman" panose="02020603050405020304" pitchFamily="18" charset="0"/>
            </a:endParaRPr>
          </a:p>
          <a:p>
            <a:pPr algn="just"/>
            <a:r>
              <a:rPr lang="kk-KZ" altLang="ru-RU" sz="1200" dirty="0">
                <a:solidFill>
                  <a:schemeClr val="tx1">
                    <a:lumMod val="95000"/>
                    <a:lumOff val="5000"/>
                  </a:schemeClr>
                </a:solidFill>
                <a:latin typeface="Times New Roman" panose="02020603050405020304" pitchFamily="18" charset="0"/>
                <a:cs typeface="Times New Roman" panose="02020603050405020304" pitchFamily="18" charset="0"/>
              </a:rPr>
              <a:t>Көшпелі бұлтты, </a:t>
            </a:r>
            <a:r>
              <a:rPr lang="kk-KZ" altLang="ru-RU" sz="1200" dirty="0" smtClean="0">
                <a:solidFill>
                  <a:schemeClr val="tx1">
                    <a:lumMod val="95000"/>
                    <a:lumOff val="5000"/>
                  </a:schemeClr>
                </a:solidFill>
                <a:latin typeface="Times New Roman" panose="02020603050405020304" pitchFamily="18" charset="0"/>
                <a:cs typeface="Times New Roman" panose="02020603050405020304" pitchFamily="18" charset="0"/>
              </a:rPr>
              <a:t>күндіз аздаған жаңбыр, найзағай. </a:t>
            </a:r>
            <a:r>
              <a:rPr lang="kk-KZ" altLang="ru-RU" sz="1200" dirty="0">
                <a:solidFill>
                  <a:schemeClr val="tx1">
                    <a:lumMod val="95000"/>
                    <a:lumOff val="5000"/>
                  </a:schemeClr>
                </a:solidFill>
                <a:latin typeface="Times New Roman" panose="02020603050405020304" pitchFamily="18" charset="0"/>
                <a:cs typeface="Times New Roman" panose="02020603050405020304" pitchFamily="18" charset="0"/>
              </a:rPr>
              <a:t>Оңтүстік-батыстан соғатын жел солтүстік-батысқа ауысады, күші </a:t>
            </a:r>
            <a:r>
              <a:rPr lang="kk-KZ" altLang="ru-RU" sz="1200" dirty="0" smtClean="0">
                <a:solidFill>
                  <a:schemeClr val="tx1">
                    <a:lumMod val="95000"/>
                    <a:lumOff val="5000"/>
                  </a:schemeClr>
                </a:solidFill>
                <a:latin typeface="Times New Roman" panose="02020603050405020304" pitchFamily="18" charset="0"/>
                <a:cs typeface="Times New Roman" panose="02020603050405020304" pitchFamily="18" charset="0"/>
              </a:rPr>
              <a:t>5-10 м/с</a:t>
            </a:r>
            <a:r>
              <a:rPr lang="kk-KZ" altLang="ru-RU" sz="1200" dirty="0">
                <a:solidFill>
                  <a:schemeClr val="tx1">
                    <a:lumMod val="95000"/>
                    <a:lumOff val="5000"/>
                  </a:schemeClr>
                </a:solidFill>
                <a:latin typeface="Times New Roman" panose="02020603050405020304" pitchFamily="18" charset="0"/>
                <a:cs typeface="Times New Roman" panose="02020603050405020304" pitchFamily="18" charset="0"/>
              </a:rPr>
              <a:t>. Ауа температурасы түнде </a:t>
            </a:r>
            <a:r>
              <a:rPr lang="kk-KZ" altLang="ru-RU" sz="1200" dirty="0" smtClean="0">
                <a:solidFill>
                  <a:schemeClr val="tx1">
                    <a:lumMod val="95000"/>
                    <a:lumOff val="5000"/>
                  </a:schemeClr>
                </a:solidFill>
                <a:latin typeface="Times New Roman" panose="02020603050405020304" pitchFamily="18" charset="0"/>
                <a:cs typeface="Times New Roman" panose="02020603050405020304" pitchFamily="18" charset="0"/>
              </a:rPr>
              <a:t>11-13, </a:t>
            </a:r>
            <a:r>
              <a:rPr lang="kk-KZ" altLang="ru-RU" sz="1200" dirty="0">
                <a:solidFill>
                  <a:schemeClr val="tx1">
                    <a:lumMod val="95000"/>
                    <a:lumOff val="5000"/>
                  </a:schemeClr>
                </a:solidFill>
                <a:latin typeface="Times New Roman" panose="02020603050405020304" pitchFamily="18" charset="0"/>
                <a:cs typeface="Times New Roman" panose="02020603050405020304" pitchFamily="18" charset="0"/>
              </a:rPr>
              <a:t>күндіз </a:t>
            </a:r>
            <a:r>
              <a:rPr lang="kk-KZ" altLang="ru-RU" sz="1200" dirty="0" smtClean="0">
                <a:solidFill>
                  <a:schemeClr val="tx1">
                    <a:lumMod val="95000"/>
                    <a:lumOff val="5000"/>
                  </a:schemeClr>
                </a:solidFill>
                <a:latin typeface="Times New Roman" panose="02020603050405020304" pitchFamily="18" charset="0"/>
                <a:cs typeface="Times New Roman" panose="02020603050405020304" pitchFamily="18" charset="0"/>
              </a:rPr>
              <a:t>20-22 градус </a:t>
            </a:r>
            <a:r>
              <a:rPr lang="kk-KZ" altLang="ru-RU" sz="1200" dirty="0">
                <a:solidFill>
                  <a:schemeClr val="tx1">
                    <a:lumMod val="95000"/>
                    <a:lumOff val="5000"/>
                  </a:schemeClr>
                </a:solidFill>
                <a:latin typeface="Times New Roman" panose="02020603050405020304" pitchFamily="18" charset="0"/>
                <a:cs typeface="Times New Roman" panose="02020603050405020304" pitchFamily="18" charset="0"/>
              </a:rPr>
              <a:t>жылы</a:t>
            </a:r>
            <a:r>
              <a:rPr lang="kk-KZ" altLang="ru-RU" sz="1200" dirty="0" smtClean="0">
                <a:solidFill>
                  <a:schemeClr val="tx1">
                    <a:lumMod val="95000"/>
                    <a:lumOff val="5000"/>
                  </a:schemeClr>
                </a:solidFill>
                <a:latin typeface="Times New Roman" panose="02020603050405020304" pitchFamily="18" charset="0"/>
                <a:cs typeface="Times New Roman" panose="02020603050405020304" pitchFamily="18" charset="0"/>
              </a:rPr>
              <a:t>.</a:t>
            </a:r>
          </a:p>
          <a:p>
            <a:pPr algn="just"/>
            <a:endParaRPr lang="ru-RU" altLang="ru-RU" sz="1150" b="1" dirty="0" smtClean="0">
              <a:solidFill>
                <a:schemeClr val="tx1">
                  <a:lumMod val="95000"/>
                  <a:lumOff val="5000"/>
                </a:schemeClr>
              </a:solidFill>
              <a:latin typeface="Times New Roman" panose="02020603050405020304" pitchFamily="18" charset="0"/>
              <a:cs typeface="Times New Roman" panose="02020603050405020304" pitchFamily="18" charset="0"/>
            </a:endParaRPr>
          </a:p>
          <a:p>
            <a:pPr algn="ctr"/>
            <a:r>
              <a:rPr lang="ru-RU" altLang="ru-RU" sz="1150" b="1" dirty="0" smtClean="0">
                <a:solidFill>
                  <a:schemeClr val="tx1">
                    <a:lumMod val="95000"/>
                    <a:lumOff val="5000"/>
                  </a:schemeClr>
                </a:solidFill>
                <a:latin typeface="Times New Roman" panose="02020603050405020304" pitchFamily="18" charset="0"/>
                <a:cs typeface="Times New Roman" panose="02020603050405020304" pitchFamily="18" charset="0"/>
              </a:rPr>
              <a:t>24 </a:t>
            </a:r>
            <a:r>
              <a:rPr lang="ru-RU" altLang="ru-RU" sz="1150" b="1" dirty="0" err="1" smtClean="0">
                <a:solidFill>
                  <a:schemeClr val="tx1">
                    <a:lumMod val="95000"/>
                    <a:lumOff val="5000"/>
                  </a:schemeClr>
                </a:solidFill>
                <a:latin typeface="Times New Roman" panose="02020603050405020304" pitchFamily="18" charset="0"/>
                <a:cs typeface="Times New Roman" panose="02020603050405020304" pitchFamily="18" charset="0"/>
              </a:rPr>
              <a:t>сәуірге</a:t>
            </a:r>
            <a:r>
              <a:rPr lang="ru-RU" altLang="ru-RU" sz="1150" b="1"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ru-RU" altLang="ru-RU" sz="1150" b="1" dirty="0">
                <a:solidFill>
                  <a:schemeClr val="tx1">
                    <a:lumMod val="95000"/>
                    <a:lumOff val="5000"/>
                  </a:schemeClr>
                </a:solidFill>
                <a:latin typeface="Times New Roman" panose="02020603050405020304" pitchFamily="18" charset="0"/>
                <a:cs typeface="Times New Roman" panose="02020603050405020304" pitchFamily="18" charset="0"/>
              </a:rPr>
              <a:t>2025 </a:t>
            </a:r>
            <a:r>
              <a:rPr lang="ru-RU" altLang="ru-RU" sz="1150" b="1" dirty="0" err="1">
                <a:solidFill>
                  <a:schemeClr val="tx1">
                    <a:lumMod val="95000"/>
                    <a:lumOff val="5000"/>
                  </a:schemeClr>
                </a:solidFill>
                <a:latin typeface="Times New Roman" panose="02020603050405020304" pitchFamily="18" charset="0"/>
                <a:cs typeface="Times New Roman" panose="02020603050405020304" pitchFamily="18" charset="0"/>
              </a:rPr>
              <a:t>жылғы</a:t>
            </a:r>
            <a:r>
              <a:rPr lang="ru-RU" altLang="ru-RU" sz="1150" dirty="0">
                <a:solidFill>
                  <a:schemeClr val="tx1">
                    <a:lumMod val="95000"/>
                    <a:lumOff val="5000"/>
                  </a:schemeClr>
                </a:solidFill>
                <a:latin typeface="Times New Roman" pitchFamily="18" charset="0"/>
                <a:cs typeface="Times New Roman" pitchFamily="18" charset="0"/>
              </a:rPr>
              <a:t> </a:t>
            </a:r>
          </a:p>
          <a:p>
            <a:pPr algn="ctr"/>
            <a:r>
              <a:rPr lang="ru-RU" altLang="ru-RU" sz="1100" b="1" dirty="0">
                <a:solidFill>
                  <a:schemeClr val="tx1">
                    <a:lumMod val="95000"/>
                    <a:lumOff val="5000"/>
                  </a:schemeClr>
                </a:solidFill>
                <a:latin typeface="Times New Roman" panose="02020603050405020304" pitchFamily="18" charset="0"/>
                <a:cs typeface="Times New Roman" panose="02020603050405020304" pitchFamily="18" charset="0"/>
              </a:rPr>
              <a:t>2025 </a:t>
            </a:r>
            <a:r>
              <a:rPr lang="ru-RU" sz="1150" b="1" dirty="0">
                <a:solidFill>
                  <a:schemeClr val="tx1">
                    <a:lumMod val="95000"/>
                    <a:lumOff val="5000"/>
                  </a:schemeClr>
                </a:solidFill>
                <a:latin typeface="Times New Roman" panose="02020603050405020304" pitchFamily="18" charset="0"/>
                <a:cs typeface="Times New Roman" panose="02020603050405020304" pitchFamily="18" charset="0"/>
              </a:rPr>
              <a:t>ж</a:t>
            </a:r>
            <a:r>
              <a:rPr lang="kk-KZ" sz="115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kk-KZ" sz="1150" b="1" dirty="0" smtClean="0">
                <a:solidFill>
                  <a:schemeClr val="tx1">
                    <a:lumMod val="95000"/>
                    <a:lumOff val="5000"/>
                  </a:schemeClr>
                </a:solidFill>
                <a:latin typeface="Times New Roman" panose="02020603050405020304" pitchFamily="18" charset="0"/>
                <a:cs typeface="Times New Roman" panose="02020603050405020304" pitchFamily="18" charset="0"/>
              </a:rPr>
              <a:t>23 </a:t>
            </a:r>
            <a:r>
              <a:rPr lang="ru-RU" sz="1150" b="1" dirty="0" err="1" smtClean="0">
                <a:solidFill>
                  <a:schemeClr val="tx1">
                    <a:lumMod val="95000"/>
                    <a:lumOff val="5000"/>
                  </a:schemeClr>
                </a:solidFill>
                <a:latin typeface="Times New Roman" panose="02020603050405020304" pitchFamily="18" charset="0"/>
                <a:cs typeface="Times New Roman" panose="02020603050405020304" pitchFamily="18" charset="0"/>
              </a:rPr>
              <a:t>сәуір</a:t>
            </a:r>
            <a:r>
              <a:rPr lang="kk-KZ" sz="1150" b="1"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ru-RU" sz="1150" b="1" dirty="0" err="1">
                <a:solidFill>
                  <a:schemeClr val="tx1">
                    <a:lumMod val="95000"/>
                    <a:lumOff val="5000"/>
                  </a:schemeClr>
                </a:solidFill>
                <a:latin typeface="Times New Roman" panose="02020603050405020304" pitchFamily="18" charset="0"/>
                <a:cs typeface="Times New Roman" panose="02020603050405020304" pitchFamily="18" charset="0"/>
              </a:rPr>
              <a:t>сағ</a:t>
            </a:r>
            <a:r>
              <a:rPr lang="ru-RU" sz="1150" b="1" dirty="0">
                <a:solidFill>
                  <a:schemeClr val="tx1">
                    <a:lumMod val="95000"/>
                    <a:lumOff val="5000"/>
                  </a:schemeClr>
                </a:solidFill>
                <a:latin typeface="Times New Roman" panose="02020603050405020304" pitchFamily="18" charset="0"/>
                <a:cs typeface="Times New Roman" panose="02020603050405020304" pitchFamily="18" charset="0"/>
              </a:rPr>
              <a:t>. 20-дан </a:t>
            </a:r>
            <a:r>
              <a:rPr lang="ru-RU" sz="1150" b="1" dirty="0" err="1">
                <a:solidFill>
                  <a:schemeClr val="tx1">
                    <a:lumMod val="95000"/>
                    <a:lumOff val="5000"/>
                  </a:schemeClr>
                </a:solidFill>
                <a:latin typeface="Times New Roman" panose="02020603050405020304" pitchFamily="18" charset="0"/>
                <a:cs typeface="Times New Roman" panose="02020603050405020304" pitchFamily="18" charset="0"/>
              </a:rPr>
              <a:t>бастап</a:t>
            </a:r>
            <a:r>
              <a:rPr lang="ru-RU" sz="115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ru-RU" sz="1150" b="1" dirty="0" smtClean="0">
                <a:solidFill>
                  <a:schemeClr val="tx1">
                    <a:lumMod val="95000"/>
                    <a:lumOff val="5000"/>
                  </a:schemeClr>
                </a:solidFill>
                <a:latin typeface="Times New Roman" panose="02020603050405020304" pitchFamily="18" charset="0"/>
                <a:cs typeface="Times New Roman" panose="02020603050405020304" pitchFamily="18" charset="0"/>
              </a:rPr>
              <a:t>24 </a:t>
            </a:r>
            <a:r>
              <a:rPr lang="ru-RU" sz="1150" b="1" dirty="0" err="1" smtClean="0">
                <a:solidFill>
                  <a:schemeClr val="tx1">
                    <a:lumMod val="95000"/>
                    <a:lumOff val="5000"/>
                  </a:schemeClr>
                </a:solidFill>
                <a:latin typeface="Times New Roman" panose="02020603050405020304" pitchFamily="18" charset="0"/>
                <a:cs typeface="Times New Roman" panose="02020603050405020304" pitchFamily="18" charset="0"/>
              </a:rPr>
              <a:t>сәуір</a:t>
            </a:r>
            <a:r>
              <a:rPr lang="ru-RU" sz="1150" b="1"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ru-RU" sz="1150" b="1" dirty="0" err="1">
                <a:solidFill>
                  <a:schemeClr val="tx1">
                    <a:lumMod val="95000"/>
                    <a:lumOff val="5000"/>
                  </a:schemeClr>
                </a:solidFill>
                <a:latin typeface="Times New Roman" panose="02020603050405020304" pitchFamily="18" charset="0"/>
                <a:cs typeface="Times New Roman" panose="02020603050405020304" pitchFamily="18" charset="0"/>
              </a:rPr>
              <a:t>сағ</a:t>
            </a:r>
            <a:r>
              <a:rPr lang="ru-RU" sz="1150" b="1" dirty="0">
                <a:solidFill>
                  <a:schemeClr val="tx1">
                    <a:lumMod val="95000"/>
                    <a:lumOff val="5000"/>
                  </a:schemeClr>
                </a:solidFill>
                <a:latin typeface="Times New Roman" panose="02020603050405020304" pitchFamily="18" charset="0"/>
                <a:cs typeface="Times New Roman" panose="02020603050405020304" pitchFamily="18" charset="0"/>
              </a:rPr>
              <a:t>. 08-ге </a:t>
            </a:r>
            <a:r>
              <a:rPr lang="ru-RU" sz="1150" b="1" dirty="0" err="1">
                <a:solidFill>
                  <a:schemeClr val="tx1">
                    <a:lumMod val="95000"/>
                    <a:lumOff val="5000"/>
                  </a:schemeClr>
                </a:solidFill>
                <a:latin typeface="Times New Roman" panose="02020603050405020304" pitchFamily="18" charset="0"/>
                <a:cs typeface="Times New Roman" panose="02020603050405020304" pitchFamily="18" charset="0"/>
              </a:rPr>
              <a:t>дейін</a:t>
            </a:r>
            <a:endParaRPr lang="ru-RU" sz="1150" b="1" dirty="0">
              <a:solidFill>
                <a:schemeClr val="tx1">
                  <a:lumMod val="95000"/>
                  <a:lumOff val="5000"/>
                </a:schemeClr>
              </a:solidFill>
              <a:latin typeface="Times New Roman" panose="02020603050405020304" pitchFamily="18" charset="0"/>
              <a:cs typeface="Times New Roman" panose="02020603050405020304" pitchFamily="18" charset="0"/>
            </a:endParaRPr>
          </a:p>
          <a:p>
            <a:pPr algn="just"/>
            <a:r>
              <a:rPr lang="kk-KZ" altLang="ru-RU" sz="1200" dirty="0">
                <a:solidFill>
                  <a:schemeClr val="tx1">
                    <a:lumMod val="95000"/>
                    <a:lumOff val="5000"/>
                  </a:schemeClr>
                </a:solidFill>
                <a:latin typeface="Times New Roman" panose="02020603050405020304" pitchFamily="18" charset="0"/>
                <a:cs typeface="Times New Roman" panose="02020603050405020304" pitchFamily="18" charset="0"/>
              </a:rPr>
              <a:t>Көшпелі бұлтты, </a:t>
            </a:r>
            <a:r>
              <a:rPr lang="kk-KZ" altLang="ru-RU" sz="1200" dirty="0" smtClean="0">
                <a:solidFill>
                  <a:schemeClr val="tx1">
                    <a:lumMod val="95000"/>
                    <a:lumOff val="5000"/>
                  </a:schemeClr>
                </a:solidFill>
                <a:latin typeface="Times New Roman" panose="02020603050405020304" pitchFamily="18" charset="0"/>
                <a:cs typeface="Times New Roman" panose="02020603050405020304" pitchFamily="18" charset="0"/>
              </a:rPr>
              <a:t>жауын-шашынсыз. </a:t>
            </a:r>
            <a:r>
              <a:rPr lang="kk-KZ" altLang="ru-RU" sz="1200" dirty="0" smtClean="0">
                <a:solidFill>
                  <a:schemeClr val="tx1">
                    <a:lumMod val="95000"/>
                    <a:lumOff val="5000"/>
                  </a:schemeClr>
                </a:solidFill>
                <a:latin typeface="Times New Roman" panose="02020603050405020304" pitchFamily="18" charset="0"/>
                <a:cs typeface="Times New Roman" panose="02020603050405020304" pitchFamily="18" charset="0"/>
              </a:rPr>
              <a:t>Шығыстан </a:t>
            </a:r>
            <a:r>
              <a:rPr lang="kk-KZ" altLang="ru-RU" sz="1200" dirty="0" smtClean="0">
                <a:solidFill>
                  <a:schemeClr val="tx1">
                    <a:lumMod val="95000"/>
                    <a:lumOff val="5000"/>
                  </a:schemeClr>
                </a:solidFill>
                <a:latin typeface="Times New Roman" panose="02020603050405020304" pitchFamily="18" charset="0"/>
                <a:cs typeface="Times New Roman" panose="02020603050405020304" pitchFamily="18" charset="0"/>
              </a:rPr>
              <a:t>жел соғады, </a:t>
            </a:r>
            <a:r>
              <a:rPr lang="kk-KZ" altLang="ru-RU" sz="1200" dirty="0">
                <a:solidFill>
                  <a:schemeClr val="tx1">
                    <a:lumMod val="95000"/>
                    <a:lumOff val="5000"/>
                  </a:schemeClr>
                </a:solidFill>
                <a:latin typeface="Times New Roman" panose="02020603050405020304" pitchFamily="18" charset="0"/>
                <a:cs typeface="Times New Roman" panose="02020603050405020304" pitchFamily="18" charset="0"/>
              </a:rPr>
              <a:t>күші </a:t>
            </a:r>
            <a:r>
              <a:rPr lang="kk-KZ" altLang="ru-RU" sz="1200" dirty="0" smtClean="0">
                <a:solidFill>
                  <a:schemeClr val="tx1">
                    <a:lumMod val="95000"/>
                    <a:lumOff val="5000"/>
                  </a:schemeClr>
                </a:solidFill>
                <a:latin typeface="Times New Roman" panose="02020603050405020304" pitchFamily="18" charset="0"/>
                <a:cs typeface="Times New Roman" panose="02020603050405020304" pitchFamily="18" charset="0"/>
              </a:rPr>
              <a:t>5-10 </a:t>
            </a:r>
            <a:r>
              <a:rPr lang="kk-KZ" altLang="ru-RU" sz="1200" dirty="0">
                <a:solidFill>
                  <a:schemeClr val="tx1">
                    <a:lumMod val="95000"/>
                    <a:lumOff val="5000"/>
                  </a:schemeClr>
                </a:solidFill>
                <a:latin typeface="Times New Roman" panose="02020603050405020304" pitchFamily="18" charset="0"/>
                <a:cs typeface="Times New Roman" panose="02020603050405020304" pitchFamily="18" charset="0"/>
              </a:rPr>
              <a:t>м/с. Ауа температурасы түнде </a:t>
            </a:r>
            <a:r>
              <a:rPr lang="kk-KZ" altLang="ru-RU" sz="1200" dirty="0" smtClean="0">
                <a:solidFill>
                  <a:schemeClr val="tx1">
                    <a:lumMod val="95000"/>
                    <a:lumOff val="5000"/>
                  </a:schemeClr>
                </a:solidFill>
                <a:latin typeface="Times New Roman" panose="02020603050405020304" pitchFamily="18" charset="0"/>
                <a:cs typeface="Times New Roman" panose="02020603050405020304" pitchFamily="18" charset="0"/>
              </a:rPr>
              <a:t>10-12 градус </a:t>
            </a:r>
            <a:r>
              <a:rPr lang="kk-KZ" altLang="ru-RU" sz="1200" dirty="0">
                <a:solidFill>
                  <a:schemeClr val="tx1">
                    <a:lumMod val="95000"/>
                    <a:lumOff val="5000"/>
                  </a:schemeClr>
                </a:solidFill>
                <a:latin typeface="Times New Roman" panose="02020603050405020304" pitchFamily="18" charset="0"/>
                <a:cs typeface="Times New Roman" panose="02020603050405020304" pitchFamily="18" charset="0"/>
              </a:rPr>
              <a:t>жылы.</a:t>
            </a:r>
            <a:endParaRPr lang="ru-RU" sz="1200" b="1" dirty="0">
              <a:solidFill>
                <a:schemeClr val="tx1">
                  <a:lumMod val="95000"/>
                  <a:lumOff val="5000"/>
                </a:schemeClr>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1309472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26271</TotalTime>
  <Words>552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4730</cp:revision>
  <cp:lastPrinted>2021-07-01T07:38:07Z</cp:lastPrinted>
  <dcterms:created xsi:type="dcterms:W3CDTF">2018-03-27T06:03:00Z</dcterms:created>
  <dcterms:modified xsi:type="dcterms:W3CDTF">2025-04-22T08:19:44Z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