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26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33F2CE2A-F24D-4003-B1FD-E3299F26C763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1198811116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43B5F3-8585-4091-88EE-1B26E9073E7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F17F16-FFA7-47EA-9ADD-DE53724D4D6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5CE155-341E-446A-AEA0-385AD799EEF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67B34E-0037-4135-8FF8-AD2EAD9AD33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DCA2DE-364B-4999-A8F6-420F1DE769E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A2F93F-18F3-453E-8FBA-2CB83562723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0782C4-F0AF-455D-A235-B8CAADF04A8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D84892-3BCC-4568-A689-D060BC9B414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A43F14-ED0F-4B37-9B6C-AD6DBD1B58A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838D64-E270-439A-AE6C-2A1CAFA67AA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ACD35C-98B0-4A8D-808C-F98E24A9979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0146E6B1-1B23-4730-8B1A-E54BF736007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6075" y="2554288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>
                <a:solidFill>
                  <a:srgbClr val="002060"/>
                </a:solidFill>
                <a:cs typeface="Times New Roman" pitchFamily="18" charset="0"/>
              </a:rPr>
              <a:t>119</a:t>
            </a:r>
            <a:endParaRPr lang="ru-RU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ru-RU" altLang="zh-CN" sz="1400" b="1" i="1">
                <a:solidFill>
                  <a:srgbClr val="002060"/>
                </a:solidFill>
                <a:cs typeface="宋体"/>
              </a:rPr>
              <a:t>29 </a:t>
            </a:r>
            <a:r>
              <a:rPr lang="kk-KZ" altLang="zh-CN" sz="1400" b="1" i="1">
                <a:solidFill>
                  <a:srgbClr val="002060"/>
                </a:solidFill>
                <a:cs typeface="宋体"/>
              </a:rPr>
              <a:t>апреля 2025 года</a:t>
            </a:r>
            <a:endParaRPr lang="zh-CN" sz="1400" b="1" i="1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27588" y="115888"/>
            <a:ext cx="4948237" cy="1785104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30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 апреля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29 апреля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30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 апреля</a:t>
            </a: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Переменная облачность, </a:t>
            </a:r>
            <a:r>
              <a:rPr lang="kk-KZ" sz="1100" dirty="0">
                <a:solidFill>
                  <a:schemeClr val="tx1"/>
                </a:solidFill>
              </a:rPr>
              <a:t>временами дождь, гроза</a:t>
            </a:r>
            <a:r>
              <a:rPr lang="ru-RU" sz="1100" dirty="0" smtClean="0">
                <a:solidFill>
                  <a:schemeClr val="tx1"/>
                </a:solidFill>
              </a:rPr>
              <a:t>. </a:t>
            </a:r>
            <a:r>
              <a:rPr lang="ru-RU" sz="1100" dirty="0">
                <a:solidFill>
                  <a:schemeClr val="tx1"/>
                </a:solidFill>
              </a:rPr>
              <a:t>Ветер </a:t>
            </a:r>
            <a:r>
              <a:rPr lang="kk-KZ" sz="1100" dirty="0" smtClean="0">
                <a:solidFill>
                  <a:schemeClr val="tx1"/>
                </a:solidFill>
              </a:rPr>
              <a:t>северо-западный</a:t>
            </a:r>
            <a:r>
              <a:rPr lang="ru-RU" sz="1100" dirty="0" smtClean="0">
                <a:solidFill>
                  <a:schemeClr val="tx1"/>
                </a:solidFill>
              </a:rPr>
              <a:t> </a:t>
            </a:r>
            <a:r>
              <a:rPr lang="ru-RU" sz="1100" dirty="0">
                <a:solidFill>
                  <a:schemeClr val="tx1"/>
                </a:solidFill>
              </a:rPr>
              <a:t>3-8</a:t>
            </a:r>
            <a:r>
              <a:rPr lang="kk-KZ" sz="1100" dirty="0">
                <a:solidFill>
                  <a:schemeClr val="tx1"/>
                </a:solidFill>
              </a:rPr>
              <a:t>, </a:t>
            </a:r>
            <a:r>
              <a:rPr lang="kk-KZ" sz="1100" dirty="0" smtClean="0">
                <a:solidFill>
                  <a:schemeClr val="tx1"/>
                </a:solidFill>
              </a:rPr>
              <a:t>порывы 15 </a:t>
            </a:r>
            <a:r>
              <a:rPr lang="ru-RU" sz="1100" dirty="0">
                <a:solidFill>
                  <a:schemeClr val="tx1"/>
                </a:solidFill>
              </a:rPr>
              <a:t>м/с. Температура воздуха ночью </a:t>
            </a:r>
            <a:r>
              <a:rPr lang="kk-KZ" sz="1100" dirty="0" smtClean="0">
                <a:solidFill>
                  <a:schemeClr val="tx1"/>
                </a:solidFill>
              </a:rPr>
              <a:t>15-17</a:t>
            </a:r>
            <a:r>
              <a:rPr lang="ru-RU" sz="1100" dirty="0" smtClean="0">
                <a:solidFill>
                  <a:schemeClr val="tx1"/>
                </a:solidFill>
              </a:rPr>
              <a:t>, </a:t>
            </a:r>
            <a:r>
              <a:rPr lang="ru-RU" sz="1100" dirty="0">
                <a:solidFill>
                  <a:schemeClr val="tx1"/>
                </a:solidFill>
              </a:rPr>
              <a:t>днем </a:t>
            </a:r>
            <a:r>
              <a:rPr lang="kk-KZ" sz="1100" dirty="0" smtClean="0">
                <a:solidFill>
                  <a:schemeClr val="tx1"/>
                </a:solidFill>
              </a:rPr>
              <a:t>23-25 </a:t>
            </a:r>
            <a:r>
              <a:rPr lang="ru-RU" sz="1100" dirty="0">
                <a:solidFill>
                  <a:schemeClr val="tx1"/>
                </a:solidFill>
              </a:rPr>
              <a:t>тепла.</a:t>
            </a:r>
          </a:p>
          <a:p>
            <a:pPr algn="just"/>
            <a:endParaRPr lang="ru-RU" sz="1100" dirty="0">
              <a:solidFill>
                <a:schemeClr val="tx1"/>
              </a:solidFill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на ночь 01 мая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30 апреля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01 мая</a:t>
            </a: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Переменная облачность, временами дождь, гроза. Ветер северо-западный 3-8, при грозе порывы </a:t>
            </a:r>
            <a:r>
              <a:rPr lang="ru-RU" sz="1100" dirty="0" smtClean="0">
                <a:solidFill>
                  <a:schemeClr val="tx1"/>
                </a:solidFill>
              </a:rPr>
              <a:t>15-20 </a:t>
            </a:r>
            <a:r>
              <a:rPr lang="ru-RU" sz="1100" dirty="0">
                <a:solidFill>
                  <a:schemeClr val="tx1"/>
                </a:solidFill>
              </a:rPr>
              <a:t>м/с. Температура </a:t>
            </a:r>
            <a:r>
              <a:rPr lang="ru-RU" sz="1100">
                <a:solidFill>
                  <a:schemeClr val="tx1"/>
                </a:solidFill>
              </a:rPr>
              <a:t>воздуха </a:t>
            </a:r>
            <a:r>
              <a:rPr lang="ru-RU" sz="1100" smtClean="0">
                <a:solidFill>
                  <a:schemeClr val="tx1"/>
                </a:solidFill>
              </a:rPr>
              <a:t>13-15 </a:t>
            </a:r>
            <a:r>
              <a:rPr lang="ru-RU" sz="1100" dirty="0">
                <a:solidFill>
                  <a:schemeClr val="tx1"/>
                </a:solidFill>
              </a:rPr>
              <a:t>тепла.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8569949"/>
              </p:ext>
            </p:extLst>
          </p:nvPr>
        </p:nvGraphicFramePr>
        <p:xfrm>
          <a:off x="4826000" y="4179888"/>
          <a:ext cx="4937125" cy="2125707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1726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210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1,3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1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243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0,8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1000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1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3517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0.7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60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1.0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378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0.9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4382" name="Группа 1"/>
          <p:cNvGrpSpPr>
            <a:grpSpLocks/>
          </p:cNvGrpSpPr>
          <p:nvPr/>
        </p:nvGrpSpPr>
        <p:grpSpPr bwMode="auto">
          <a:xfrm>
            <a:off x="4818063" y="2416175"/>
            <a:ext cx="4960937" cy="1763713"/>
            <a:chOff x="4818856" y="2415387"/>
            <a:chExt cx="4960144" cy="1763748"/>
          </a:xfrm>
        </p:grpSpPr>
        <p:sp>
          <p:nvSpPr>
            <p:cNvPr id="21" name="TextBox 13"/>
            <p:cNvSpPr txBox="1">
              <a:spLocks noChangeArrowheads="1"/>
            </p:cNvSpPr>
            <p:nvPr/>
          </p:nvSpPr>
          <p:spPr bwMode="auto">
            <a:xfrm>
              <a:off x="4818856" y="2415387"/>
              <a:ext cx="4960144" cy="1016020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Сутки </a:t>
              </a:r>
              <a:r>
                <a:rPr lang="en-US" altLang="en-US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3</a:t>
              </a:r>
              <a:r>
                <a:rPr lang="ru-RU" altLang="en-US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0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 апреля,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ночью </a:t>
              </a:r>
              <a:r>
                <a:rPr lang="ru-RU" altLang="en-US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01 мая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метеорологические условия будут способствовать </a:t>
              </a:r>
              <a:r>
                <a:rPr lang="kk-KZ" altLang="en-US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рассеиванию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загрязняющих веществ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атмосфере города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.</a:t>
              </a:r>
              <a:endPara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endParaRPr>
            </a:p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целом по городу ожидается </a:t>
              </a:r>
              <a:r>
                <a:rPr lang="ru-RU" altLang="en-US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пониженный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уровень загрязнения воздуха.</a:t>
              </a:r>
            </a:p>
          </p:txBody>
        </p:sp>
        <p:sp>
          <p:nvSpPr>
            <p:cNvPr id="14384" name="Прямоугольник 21"/>
            <p:cNvSpPr>
              <a:spLocks noChangeArrowheads="1"/>
            </p:cNvSpPr>
            <p:nvPr/>
          </p:nvSpPr>
          <p:spPr bwMode="auto">
            <a:xfrm>
              <a:off x="4818856" y="3709200"/>
              <a:ext cx="4951413" cy="469935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altLang="ru-RU" b="1">
                  <a:solidFill>
                    <a:schemeClr val="tx1"/>
                  </a:solidFill>
                  <a:cs typeface="Times New Roman" pitchFamily="18" charset="0"/>
                </a:rPr>
                <a:t>Состояние атмосферного воздуха  г. Алматы</a:t>
              </a:r>
            </a:p>
            <a:p>
              <a:pPr algn="ctr">
                <a:buFont typeface="Arial" charset="0"/>
                <a:buNone/>
              </a:pPr>
              <a:r>
                <a:rPr lang="ru-RU" altLang="ru-RU" b="1">
                  <a:solidFill>
                    <a:schemeClr val="tx1"/>
                  </a:solidFill>
                  <a:cs typeface="Times New Roman" pitchFamily="18" charset="0"/>
                </a:rPr>
                <a:t>за 29</a:t>
              </a:r>
              <a:r>
                <a:rPr lang="ru-RU" b="1">
                  <a:solidFill>
                    <a:schemeClr val="tx1"/>
                  </a:solidFill>
                  <a:cs typeface="Times New Roman" pitchFamily="18" charset="0"/>
                </a:rPr>
                <a:t> апреля </a:t>
              </a:r>
              <a:r>
                <a:rPr lang="ru-RU" altLang="ru-RU" b="1">
                  <a:solidFill>
                    <a:schemeClr val="tx1"/>
                  </a:solidFill>
                  <a:cs typeface="Times New Roman" pitchFamily="18" charset="0"/>
                </a:rPr>
                <a:t>2024 года </a:t>
              </a:r>
            </a:p>
          </p:txBody>
        </p:sp>
        <p:sp>
          <p:nvSpPr>
            <p:cNvPr id="14" name="TextBox 13"/>
            <p:cNvSpPr txBox="1">
              <a:spLocks noChangeArrowheads="1"/>
            </p:cNvSpPr>
            <p:nvPr/>
          </p:nvSpPr>
          <p:spPr bwMode="auto">
            <a:xfrm>
              <a:off x="4823617" y="3431407"/>
              <a:ext cx="4941098" cy="276230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  <a:defRPr/>
              </a:pPr>
              <a:r>
                <a:rPr lang="ru-RU" dirty="0">
                  <a:solidFill>
                    <a:schemeClr val="tx1"/>
                  </a:solidFill>
                  <a:cs typeface="Times New Roman" pitchFamily="18" charset="0"/>
                </a:rPr>
                <a:t>Предупреждение 1, 2, 3 степени НМУ отсутствует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(а): </a:t>
            </a:r>
            <a:r>
              <a:rPr lang="ru-RU" altLang="ru-RU" sz="1000" b="1" i="1">
                <a:solidFill>
                  <a:srgbClr val="000000"/>
                </a:solidFill>
                <a:cs typeface="Times New Roman" pitchFamily="18" charset="0"/>
              </a:rPr>
              <a:t>Аманкулова С.Л./ 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Бакбергенкызы Х.</a:t>
            </a:r>
            <a:endParaRPr lang="ru-RU" altLang="ru-RU" sz="1000" b="1" i="1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413" cy="815975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7100" cy="2225675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24710</TotalTime>
  <Words>720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5837</cp:revision>
  <cp:lastPrinted>2021-07-01T09:11:30Z</cp:lastPrinted>
  <dcterms:created xsi:type="dcterms:W3CDTF">2018-03-27T06:03:00Z</dcterms:created>
  <dcterms:modified xsi:type="dcterms:W3CDTF">2025-04-29T06:41:24Z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