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396" y="-4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2799" y="10523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78249311"/>
              </p:ext>
            </p:extLst>
          </p:nvPr>
        </p:nvGraphicFramePr>
        <p:xfrm>
          <a:off x="307975" y="2443336"/>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779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№134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14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75183" y="98643"/>
            <a:ext cx="4774656" cy="2285241"/>
          </a:xfrm>
          <a:prstGeom prst="rect">
            <a:avLst/>
          </a:prstGeom>
          <a:ln>
            <a:solidFill>
              <a:schemeClr val="accent1"/>
            </a:solidFill>
          </a:ln>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a:latin typeface="Times New Roman" panose="02020603050405020304" pitchFamily="18" charset="0"/>
                <a:cs typeface="Times New Roman" panose="02020603050405020304" pitchFamily="18" charset="0"/>
              </a:rPr>
              <a:t>2025 ж. </a:t>
            </a:r>
            <a:r>
              <a:rPr lang="ru-RU" altLang="ru-RU" sz="1200" b="1" dirty="0" smtClean="0">
                <a:latin typeface="Times New Roman" panose="02020603050405020304" pitchFamily="18" charset="0"/>
                <a:cs typeface="Times New Roman" panose="02020603050405020304" pitchFamily="18" charset="0"/>
              </a:rPr>
              <a:t>15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2025 </a:t>
            </a:r>
            <a:r>
              <a:rPr lang="ru-RU" sz="1200" b="1" dirty="0">
                <a:latin typeface="Times New Roman" panose="02020603050405020304" pitchFamily="18" charset="0"/>
                <a:cs typeface="Times New Roman" panose="02020603050405020304" pitchFamily="18" charset="0"/>
              </a:rPr>
              <a:t>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14 </a:t>
            </a:r>
            <a:r>
              <a:rPr lang="kk-KZ" sz="1200" b="1" dirty="0">
                <a:latin typeface="Times New Roman" panose="02020603050405020304" pitchFamily="18" charset="0"/>
                <a:cs typeface="Times New Roman" panose="02020603050405020304" pitchFamily="18" charset="0"/>
              </a:rPr>
              <a:t>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15 </a:t>
            </a:r>
            <a:r>
              <a:rPr lang="ru-RU" sz="1200" b="1" dirty="0" err="1">
                <a:latin typeface="Times New Roman" panose="02020603050405020304" pitchFamily="18" charset="0"/>
                <a:cs typeface="Times New Roman" panose="02020603050405020304" pitchFamily="18" charset="0"/>
              </a:rPr>
              <a:t>мамыр</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20-ға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Оңтүстік-шығыстан </a:t>
            </a:r>
            <a:r>
              <a:rPr lang="kk-KZ" altLang="ru-RU" sz="1200" dirty="0" smtClean="0">
                <a:latin typeface="Times New Roman" panose="02020603050405020304" pitchFamily="18" charset="0"/>
                <a:cs typeface="Times New Roman" panose="02020603050405020304" pitchFamily="18" charset="0"/>
              </a:rPr>
              <a:t>жел соғады, </a:t>
            </a:r>
            <a:r>
              <a:rPr lang="kk-KZ" altLang="ru-RU" sz="1200" dirty="0">
                <a:latin typeface="Times New Roman" panose="02020603050405020304" pitchFamily="18" charset="0"/>
                <a:cs typeface="Times New Roman" panose="02020603050405020304" pitchFamily="18" charset="0"/>
              </a:rPr>
              <a:t>күші </a:t>
            </a:r>
            <a:r>
              <a:rPr lang="kk-KZ" altLang="ru-RU" sz="1200" dirty="0" smtClean="0">
                <a:latin typeface="Times New Roman" panose="02020603050405020304" pitchFamily="18" charset="0"/>
                <a:cs typeface="Times New Roman" panose="02020603050405020304" pitchFamily="18" charset="0"/>
              </a:rPr>
              <a:t>3-8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14-16 градус жылы, </a:t>
            </a:r>
            <a:r>
              <a:rPr lang="kk-KZ" altLang="ru-RU" sz="1200" dirty="0">
                <a:latin typeface="Times New Roman" panose="02020603050405020304" pitchFamily="18" charset="0"/>
                <a:cs typeface="Times New Roman" panose="02020603050405020304" pitchFamily="18" charset="0"/>
              </a:rPr>
              <a:t>күндіз </a:t>
            </a:r>
            <a:r>
              <a:rPr lang="kk-KZ" altLang="ru-RU" sz="1200" dirty="0" smtClean="0">
                <a:latin typeface="Times New Roman" panose="02020603050405020304" pitchFamily="18" charset="0"/>
                <a:cs typeface="Times New Roman" panose="02020603050405020304" pitchFamily="18" charset="0"/>
              </a:rPr>
              <a:t>33-35 </a:t>
            </a:r>
            <a:r>
              <a:rPr lang="kk-KZ" altLang="ru-RU" sz="1200" dirty="0">
                <a:latin typeface="Times New Roman" panose="02020603050405020304" pitchFamily="18" charset="0"/>
                <a:cs typeface="Times New Roman" panose="02020603050405020304" pitchFamily="18" charset="0"/>
              </a:rPr>
              <a:t>градус </a:t>
            </a:r>
            <a:r>
              <a:rPr lang="kk-KZ" altLang="ru-RU" sz="1200" dirty="0" smtClean="0">
                <a:latin typeface="Times New Roman" panose="02020603050405020304" pitchFamily="18" charset="0"/>
                <a:cs typeface="Times New Roman" panose="02020603050405020304" pitchFamily="18" charset="0"/>
              </a:rPr>
              <a:t>қатты ыстық.</a:t>
            </a:r>
            <a:endParaRPr lang="kk-KZ" altLang="ru-RU" sz="1200" dirty="0">
              <a:latin typeface="Times New Roman" panose="02020603050405020304" pitchFamily="18" charset="0"/>
              <a:cs typeface="Times New Roman" panose="02020603050405020304" pitchFamily="18" charset="0"/>
            </a:endParaRPr>
          </a:p>
          <a:p>
            <a:pPr algn="just"/>
            <a:endParaRPr lang="ru-RU" altLang="ru-RU" sz="1150" b="1" dirty="0">
              <a:latin typeface="Times New Roman" panose="02020603050405020304" pitchFamily="18" charset="0"/>
              <a:cs typeface="Times New Roman" panose="02020603050405020304" pitchFamily="18" charset="0"/>
            </a:endParaRPr>
          </a:p>
          <a:p>
            <a:pPr algn="ctr"/>
            <a:r>
              <a:rPr lang="ru-RU" altLang="ru-RU" sz="1150" b="1" dirty="0" smtClean="0">
                <a:latin typeface="Times New Roman" panose="02020603050405020304" pitchFamily="18" charset="0"/>
                <a:cs typeface="Times New Roman" panose="02020603050405020304" pitchFamily="18" charset="0"/>
              </a:rPr>
              <a:t>16 </a:t>
            </a:r>
            <a:r>
              <a:rPr lang="ru-RU" altLang="ru-RU" sz="1150" b="1" dirty="0" err="1">
                <a:latin typeface="Times New Roman" panose="02020603050405020304" pitchFamily="18" charset="0"/>
                <a:cs typeface="Times New Roman" panose="02020603050405020304" pitchFamily="18" charset="0"/>
              </a:rPr>
              <a:t>мамырға</a:t>
            </a:r>
            <a:r>
              <a:rPr lang="ru-RU" altLang="ru-RU" sz="1150" b="1" dirty="0">
                <a:latin typeface="Times New Roman" panose="02020603050405020304" pitchFamily="18" charset="0"/>
                <a:cs typeface="Times New Roman" panose="02020603050405020304" pitchFamily="18" charset="0"/>
              </a:rPr>
              <a:t> 2025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altLang="ru-RU" sz="1100" b="1" dirty="0">
                <a:latin typeface="Times New Roman" panose="02020603050405020304" pitchFamily="18" charset="0"/>
                <a:cs typeface="Times New Roman" panose="02020603050405020304" pitchFamily="18" charset="0"/>
              </a:rPr>
              <a:t>2025 </a:t>
            </a:r>
            <a:r>
              <a:rPr lang="ru-RU" sz="1150" b="1" dirty="0">
                <a:latin typeface="Times New Roman" panose="02020603050405020304" pitchFamily="18" charset="0"/>
                <a:cs typeface="Times New Roman" panose="02020603050405020304" pitchFamily="18" charset="0"/>
              </a:rPr>
              <a:t>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15 мамыр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ru-RU" sz="1150" b="1" dirty="0" smtClean="0">
                <a:latin typeface="Times New Roman" panose="02020603050405020304" pitchFamily="18" charset="0"/>
                <a:cs typeface="Times New Roman" panose="02020603050405020304" pitchFamily="18" charset="0"/>
              </a:rPr>
              <a:t>16 </a:t>
            </a:r>
            <a:r>
              <a:rPr lang="ru-RU" sz="1150" b="1" dirty="0" err="1">
                <a:latin typeface="Times New Roman" panose="02020603050405020304" pitchFamily="18" charset="0"/>
                <a:cs typeface="Times New Roman" panose="02020603050405020304" pitchFamily="18" charset="0"/>
              </a:rPr>
              <a:t>мамыр</a:t>
            </a:r>
            <a:r>
              <a:rPr lang="ru-RU" sz="1150" b="1" dirty="0">
                <a:latin typeface="Times New Roman" panose="02020603050405020304" pitchFamily="18" charset="0"/>
                <a:cs typeface="Times New Roman" panose="02020603050405020304" pitchFamily="18" charset="0"/>
              </a:rPr>
              <a:t>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жауын-шашынсыз. </a:t>
            </a:r>
            <a:r>
              <a:rPr lang="kk-KZ" altLang="ru-RU" sz="1200" dirty="0" smtClean="0">
                <a:latin typeface="Times New Roman" panose="02020603050405020304" pitchFamily="18" charset="0"/>
                <a:cs typeface="Times New Roman" panose="02020603050405020304" pitchFamily="18" charset="0"/>
              </a:rPr>
              <a:t>Оңтүстік-шығыстан, шығыстан </a:t>
            </a:r>
            <a:r>
              <a:rPr lang="kk-KZ" altLang="ru-RU" sz="1200" dirty="0">
                <a:latin typeface="Times New Roman" panose="02020603050405020304" pitchFamily="18" charset="0"/>
                <a:cs typeface="Times New Roman" panose="02020603050405020304" pitchFamily="18" charset="0"/>
              </a:rPr>
              <a:t>жел соғады, күші </a:t>
            </a:r>
            <a:r>
              <a:rPr lang="kk-KZ" altLang="ru-RU" sz="1200" dirty="0" smtClean="0">
                <a:latin typeface="Times New Roman" panose="02020603050405020304" pitchFamily="18" charset="0"/>
                <a:cs typeface="Times New Roman" panose="02020603050405020304" pitchFamily="18" charset="0"/>
              </a:rPr>
              <a:t>9-14 </a:t>
            </a:r>
            <a:r>
              <a:rPr lang="kk-KZ" altLang="ru-RU" sz="1200" dirty="0">
                <a:latin typeface="Times New Roman" panose="02020603050405020304" pitchFamily="18" charset="0"/>
                <a:cs typeface="Times New Roman" panose="02020603050405020304" pitchFamily="18" charset="0"/>
              </a:rPr>
              <a:t>м/с. Ауа температурасы түнде </a:t>
            </a:r>
            <a:r>
              <a:rPr lang="kk-KZ" altLang="ru-RU" sz="1200" dirty="0" smtClean="0">
                <a:latin typeface="Times New Roman" panose="02020603050405020304" pitchFamily="18" charset="0"/>
                <a:cs typeface="Times New Roman" panose="02020603050405020304" pitchFamily="18" charset="0"/>
              </a:rPr>
              <a:t>15-17 </a:t>
            </a:r>
            <a:r>
              <a:rPr lang="kk-KZ" altLang="ru-RU" sz="1200" dirty="0">
                <a:latin typeface="Times New Roman" panose="02020603050405020304" pitchFamily="18" charset="0"/>
                <a:cs typeface="Times New Roman" panose="02020603050405020304" pitchFamily="18" charset="0"/>
              </a:rPr>
              <a:t>градус жылы.</a:t>
            </a: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75084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14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39723" y="2645566"/>
            <a:ext cx="4765211"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smtClean="0">
                <a:solidFill>
                  <a:schemeClr val="tx1"/>
                </a:solidFill>
                <a:latin typeface="Times New Roman" pitchFamily="18" charset="0"/>
                <a:cs typeface="Times New Roman" pitchFamily="18" charset="0"/>
                <a:sym typeface="+mn-ea"/>
              </a:rPr>
              <a:t>заттардың</a:t>
            </a:r>
            <a:r>
              <a:rPr lang="kk-KZ" altLang="en-US" sz="1200" b="1" smtClean="0">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жиналуына </a:t>
            </a:r>
            <a:r>
              <a:rPr lang="kk-KZ" altLang="en-US" sz="120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11876050"/>
              </p:ext>
            </p:extLst>
          </p:nvPr>
        </p:nvGraphicFramePr>
        <p:xfrm>
          <a:off x="4988541" y="4049732"/>
          <a:ext cx="4572970" cy="2346960"/>
        </p:xfrm>
        <a:graphic>
          <a:graphicData uri="http://schemas.openxmlformats.org/drawingml/2006/table">
            <a:tbl>
              <a:tblPr firstRow="1" bandRow="1">
                <a:tableStyleId>{5C22544A-7EE6-4342-B048-85BDC9FD1C3A}</a:tableStyleId>
              </a:tblPr>
              <a:tblGrid>
                <a:gridCol w="1759654">
                  <a:extLst>
                    <a:ext uri="{9D8B030D-6E8A-4147-A177-3AD203B41FA5}">
                      <a16:colId xmlns="" xmlns:a16="http://schemas.microsoft.com/office/drawing/2014/main" val="3583770891"/>
                    </a:ext>
                  </a:extLst>
                </a:gridCol>
                <a:gridCol w="1403905">
                  <a:extLst>
                    <a:ext uri="{9D8B030D-6E8A-4147-A177-3AD203B41FA5}">
                      <a16:colId xmlns="" xmlns:a16="http://schemas.microsoft.com/office/drawing/2014/main" val="1276116030"/>
                    </a:ext>
                  </a:extLst>
                </a:gridCol>
                <a:gridCol w="1409411">
                  <a:extLst>
                    <a:ext uri="{9D8B030D-6E8A-4147-A177-3AD203B41FA5}">
                      <a16:colId xmlns="" xmlns:a16="http://schemas.microsoft.com/office/drawing/2014/main" val="2096923049"/>
                    </a:ext>
                  </a:extLst>
                </a:gridCol>
              </a:tblGrid>
              <a:tr h="3153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1.678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0.909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0.018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1095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0.334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223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0.557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0.713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chemeClr val="tx1"/>
                          </a:solidFill>
                          <a:effectLst/>
                          <a:latin typeface="Times New Roman" pitchFamily="18" charset="0"/>
                          <a:cs typeface="Times New Roman"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chemeClr val="tx1"/>
                          </a:solidFill>
                          <a:effectLst/>
                          <a:latin typeface="Times New Roman" pitchFamily="18" charset="0"/>
                          <a:cs typeface="Times New Roman" pitchFamily="18" charset="0"/>
                        </a:rPr>
                        <a:t>0.068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20340" y="4151054"/>
              <a:ext cx="1760226" cy="89836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30395" y="6229469"/>
            <a:ext cx="434266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a:solidFill>
                  <a:srgbClr val="000000"/>
                </a:solidFill>
                <a:latin typeface="Times New Roman" panose="02020603050405020304" pitchFamily="18" charset="0"/>
                <a:cs typeface="Times New Roman" panose="02020603050405020304" pitchFamily="18" charset="0"/>
              </a:rPr>
              <a:t>: Буланбаева </a:t>
            </a:r>
            <a:r>
              <a:rPr lang="kk-KZ" altLang="ru-RU" sz="1200" b="1" i="1" smtClean="0">
                <a:solidFill>
                  <a:srgbClr val="000000"/>
                </a:solidFill>
                <a:latin typeface="Times New Roman" panose="02020603050405020304" pitchFamily="18" charset="0"/>
                <a:cs typeface="Times New Roman" panose="02020603050405020304" pitchFamily="18" charset="0"/>
              </a:rPr>
              <a:t>Д.М</a:t>
            </a:r>
            <a:r>
              <a:rPr lang="kk-KZ" altLang="ru-RU" sz="1200" b="1" i="1"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smtClean="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26593</TotalTime>
  <Words>603</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4842</cp:revision>
  <cp:lastPrinted>2021-07-01T07:38:07Z</cp:lastPrinted>
  <dcterms:created xsi:type="dcterms:W3CDTF">2018-03-27T06:03:00Z</dcterms:created>
  <dcterms:modified xsi:type="dcterms:W3CDTF">2025-05-14T08:28:17Z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