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8" d="100"/>
          <a:sy n="98" d="100"/>
        </p:scale>
        <p:origin x="240" y="84"/>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7335723"/>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134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Ақтау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en-US" altLang="zh-CN" sz="1200" b="1" i="1"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a:solidFill>
                  <a:schemeClr val="tx1"/>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сейіліуіне</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p>
          <a:p>
            <a:pPr algn="just"/>
            <a:r>
              <a:rPr lang="ru-RU" sz="1100" dirty="0">
                <a:solidFill>
                  <a:schemeClr val="tx1"/>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деп 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81335602"/>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Ластаушы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a:solidFill>
                            <a:schemeClr val="tx1"/>
                          </a:solidFill>
                          <a:latin typeface="Times New Roman" panose="02020603050405020304" pitchFamily="18" charset="0"/>
                          <a:cs typeface="Times New Roman" panose="02020603050405020304" pitchFamily="18" charset="0"/>
                        </a:rPr>
                        <a:t>РМ-2,5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о</a:t>
                      </a:r>
                      <a:r>
                        <a:rPr lang="ru-RU" sz="900" dirty="0" err="1">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1103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a:t>
                      </a:r>
                      <a:r>
                        <a:rPr lang="en-US" sz="700" i="1" dirty="0">
                          <a:latin typeface="Times New Roman" panose="02020603050405020304" pitchFamily="18" charset="0"/>
                          <a:cs typeface="Times New Roman" panose="02020603050405020304" pitchFamily="18" charset="0"/>
                        </a:rPr>
                        <a:t>22</a:t>
                      </a:r>
                      <a:r>
                        <a:rPr lang="ru-RU" sz="700" i="1" dirty="0">
                          <a:latin typeface="Times New Roman" panose="02020603050405020304" pitchFamily="18" charset="0"/>
                          <a:cs typeface="Times New Roman" panose="02020603050405020304" pitchFamily="18" charset="0"/>
                        </a:rPr>
                        <a:t>ж.</a:t>
                      </a:r>
                      <a:r>
                        <a:rPr lang="en-US" sz="700" i="1" dirty="0">
                          <a:latin typeface="Times New Roman" panose="02020603050405020304" pitchFamily="18" charset="0"/>
                          <a:cs typeface="Times New Roman" panose="02020603050405020304" pitchFamily="18" charset="0"/>
                        </a:rPr>
                        <a:t>02</a:t>
                      </a:r>
                      <a:r>
                        <a:rPr lang="ru-RU" sz="700" i="1" dirty="0">
                          <a:latin typeface="Times New Roman" panose="02020603050405020304" pitchFamily="18" charset="0"/>
                          <a:cs typeface="Times New Roman" panose="02020603050405020304" pitchFamily="18" charset="0"/>
                        </a:rPr>
                        <a:t>.0</a:t>
                      </a:r>
                      <a:r>
                        <a:rPr lang="en-US" sz="700" i="1" dirty="0">
                          <a:latin typeface="Times New Roman" panose="02020603050405020304" pitchFamily="18" charset="0"/>
                          <a:cs typeface="Times New Roman" panose="02020603050405020304" pitchFamily="18" charset="0"/>
                        </a:rPr>
                        <a:t>8</a:t>
                      </a:r>
                      <a:r>
                        <a:rPr lang="ru-RU" sz="700" i="1" dirty="0">
                          <a:latin typeface="Times New Roman" panose="02020603050405020304" pitchFamily="18" charset="0"/>
                          <a:cs typeface="Times New Roman" panose="02020603050405020304" pitchFamily="18" charset="0"/>
                        </a:rPr>
                        <a:t> №</a:t>
                      </a:r>
                      <a:r>
                        <a:rPr lang="kk-KZ" sz="700" i="1" dirty="0">
                          <a:latin typeface="Times New Roman" panose="02020603050405020304" pitchFamily="18" charset="0"/>
                          <a:cs typeface="Times New Roman" panose="02020603050405020304" pitchFamily="18" charset="0"/>
                        </a:rPr>
                        <a:t>ҚР</a:t>
                      </a:r>
                      <a:r>
                        <a:rPr lang="kk-KZ" sz="700" i="1" baseline="0" dirty="0">
                          <a:latin typeface="Times New Roman" panose="02020603050405020304" pitchFamily="18" charset="0"/>
                          <a:cs typeface="Times New Roman" panose="02020603050405020304" pitchFamily="18" charset="0"/>
                        </a:rPr>
                        <a:t> ДСМ-70</a:t>
                      </a:r>
                      <a:endParaRPr lang="ru-RU" sz="700" i="1" dirty="0">
                        <a:latin typeface="Times New Roman" panose="02020603050405020304" pitchFamily="18" charset="0"/>
                        <a:cs typeface="Times New Roman" panose="02020603050405020304" pitchFamily="18" charset="0"/>
                      </a:endParaRP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Қалалық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және</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ауылдық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жерлердегі</a:t>
                      </a:r>
                      <a:r>
                        <a:rPr lang="ru-RU" sz="700" i="1" baseline="0" dirty="0">
                          <a:latin typeface="Times New Roman" panose="02020603050405020304" pitchFamily="18" charset="0"/>
                          <a:cs typeface="Times New Roman" panose="02020603050405020304" pitchFamily="18" charset="0"/>
                        </a:rPr>
                        <a:t> атмосфералық ауаның </a:t>
                      </a:r>
                      <a:r>
                        <a:rPr lang="ru-RU" sz="700" i="1" baseline="0" dirty="0" err="1">
                          <a:latin typeface="Times New Roman" panose="02020603050405020304" pitchFamily="18" charset="0"/>
                          <a:cs typeface="Times New Roman" panose="02020603050405020304" pitchFamily="18" charset="0"/>
                        </a:rPr>
                        <a:t>гигиеналық</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нормасы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14</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Ақтау қаласының атмосфералық ауасының 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a:latin typeface="Times New Roman" panose="02020603050405020304" pitchFamily="18" charset="0"/>
                <a:cs typeface="Times New Roman" panose="02020603050405020304" pitchFamily="18" charset="0"/>
              </a:rPr>
              <a:t>Ақтау қаласы бойынша  2025 жыл </a:t>
            </a:r>
            <a:r>
              <a:rPr lang="en-US" altLang="ru-RU" sz="1100" b="1" dirty="0" smtClean="0">
                <a:latin typeface="Times New Roman" panose="02020603050405020304" pitchFamily="18" charset="0"/>
                <a:cs typeface="Times New Roman" panose="02020603050405020304" pitchFamily="18" charset="0"/>
              </a:rPr>
              <a:t>15</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мамыр</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solidFill>
                  <a:srgbClr val="000000"/>
                </a:solidFill>
                <a:latin typeface="Times New Roman" panose="02020603050405020304" pitchFamily="18" charset="0"/>
                <a:cs typeface="Times New Roman" panose="02020603050405020304" pitchFamily="18" charset="0"/>
              </a:rPr>
              <a:t>2025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14</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20-дан </a:t>
            </a:r>
            <a:r>
              <a:rPr lang="kk-KZ" altLang="ru-RU" sz="1100" b="1" dirty="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kk-KZ" altLang="ru-RU" sz="1100" b="1" dirty="0">
              <a:solidFill>
                <a:srgbClr val="000000"/>
              </a:solidFill>
              <a:latin typeface="Times New Roman" panose="02020603050405020304" pitchFamily="18" charset="0"/>
              <a:cs typeface="Times New Roman" panose="02020603050405020304" pitchFamily="18" charset="0"/>
            </a:endParaRPr>
          </a:p>
          <a:p>
            <a:pPr algn="ctr"/>
            <a:r>
              <a:rPr lang="kk-KZ"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a:solidFill>
                  <a:srgbClr val="000000"/>
                </a:solidFill>
                <a:latin typeface="Times New Roman" panose="02020603050405020304" pitchFamily="18" charset="0"/>
                <a:cs typeface="Times New Roman" panose="02020603050405020304" pitchFamily="18" charset="0"/>
              </a:rPr>
              <a:t>сағ. 20-ға 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солтүстік-бат</a:t>
            </a:r>
            <a:r>
              <a:rPr lang="kk-KZ" sz="1100" dirty="0" smtClean="0">
                <a:solidFill>
                  <a:srgbClr val="000000"/>
                </a:solidFill>
                <a:latin typeface="Times New Roman" panose="02020603050405020304" pitchFamily="18" charset="0"/>
                <a:cs typeface="Times New Roman" panose="02020603050405020304" pitchFamily="18" charset="0"/>
                <a:sym typeface="+mn-ea"/>
              </a:rPr>
              <a:t>ыстан</a:t>
            </a:r>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солтүстік-шығысқа ауыспалы, күші 7-12, түнде екпіні 15-18 </a:t>
            </a:r>
            <a:r>
              <a:rPr lang="kk-KZ" sz="1100" dirty="0" smtClean="0">
                <a:solidFill>
                  <a:prstClr val="black"/>
                </a:solidFill>
                <a:latin typeface="Times New Roman" pitchFamily="18" charset="0"/>
                <a:cs typeface="Times New Roman" pitchFamily="18" charset="0"/>
              </a:rPr>
              <a:t>м/с</a:t>
            </a:r>
            <a:r>
              <a:rPr lang="kk-KZ" sz="1100" dirty="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16-18</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21-23</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kk-KZ" sz="1100" dirty="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15</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a:solidFill>
                  <a:srgbClr val="000000"/>
                </a:solidFill>
                <a:latin typeface="Times New Roman" panose="02020603050405020304" pitchFamily="18" charset="0"/>
                <a:cs typeface="Times New Roman" panose="02020603050405020304" pitchFamily="18" charset="0"/>
              </a:rPr>
              <a:t>-дан бастап 202</a:t>
            </a:r>
            <a:r>
              <a:rPr lang="kk-KZ" sz="1100" b="1" dirty="0">
                <a:solidFill>
                  <a:srgbClr val="000000"/>
                </a:solidFill>
                <a:latin typeface="Times New Roman" panose="02020603050405020304" pitchFamily="18" charset="0"/>
                <a:cs typeface="Times New Roman" panose="02020603050405020304" pitchFamily="18" charset="0"/>
              </a:rPr>
              <a:t>5</a:t>
            </a:r>
            <a:r>
              <a:rPr lang="ru-RU" sz="1100" b="1" dirty="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мамыр</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 сағ. 0</a:t>
            </a:r>
            <a:r>
              <a:rPr lang="en-US" sz="1100" b="1" dirty="0">
                <a:solidFill>
                  <a:srgbClr val="000000"/>
                </a:solidFill>
                <a:latin typeface="Times New Roman" panose="02020603050405020304" pitchFamily="18" charset="0"/>
                <a:cs typeface="Times New Roman" panose="02020603050405020304" pitchFamily="18" charset="0"/>
              </a:rPr>
              <a:t>8</a:t>
            </a:r>
            <a:r>
              <a:rPr lang="ru-RU" sz="1100" b="1" dirty="0">
                <a:solidFill>
                  <a:srgbClr val="000000"/>
                </a:solidFill>
                <a:latin typeface="Times New Roman" panose="02020603050405020304" pitchFamily="18" charset="0"/>
                <a:cs typeface="Times New Roman" panose="02020603050405020304" pitchFamily="18" charset="0"/>
              </a:rPr>
              <a:t>-</a:t>
            </a:r>
            <a:r>
              <a:rPr lang="ru-RU" sz="1100" b="1" dirty="0" err="1">
                <a:solidFill>
                  <a:srgbClr val="000000"/>
                </a:solidFill>
                <a:latin typeface="Times New Roman" panose="02020603050405020304" pitchFamily="18" charset="0"/>
                <a:cs typeface="Times New Roman" panose="02020603050405020304" pitchFamily="18" charset="0"/>
              </a:rPr>
              <a:t>ге</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жаңбыр</a:t>
            </a:r>
            <a:r>
              <a:rPr lang="kk-KZ" sz="1100" dirty="0" smtClean="0">
                <a:solidFill>
                  <a:prstClr val="black"/>
                </a:solidFill>
                <a:latin typeface="Times New Roman" pitchFamily="18" charset="0"/>
                <a:cs typeface="Times New Roman" pitchFamily="18" charset="0"/>
              </a:rPr>
              <a:t>. </a:t>
            </a:r>
            <a:r>
              <a:rPr lang="kk-KZ" sz="1100" dirty="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a:solidFill>
                  <a:prstClr val="black"/>
                </a:solidFill>
                <a:latin typeface="Times New Roman" pitchFamily="18" charset="0"/>
                <a:cs typeface="Times New Roman" pitchFamily="18" charset="0"/>
              </a:rPr>
              <a:t>,</a:t>
            </a:r>
            <a:r>
              <a:rPr lang="kk-KZ" sz="1100" dirty="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a:t>
            </a:r>
            <a:r>
              <a:rPr lang="kk-KZ" sz="1100" dirty="0" smtClean="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м/с</a:t>
            </a:r>
            <a:r>
              <a:rPr lang="ru-RU" sz="1100" dirty="0">
                <a:solidFill>
                  <a:prstClr val="black"/>
                </a:solidFill>
                <a:latin typeface="Times New Roman" pitchFamily="18" charset="0"/>
                <a:cs typeface="Times New Roman" pitchFamily="18" charset="0"/>
              </a:rPr>
              <a:t>. Ауа температурасы </a:t>
            </a:r>
            <a:r>
              <a:rPr lang="ru-RU" sz="1100" dirty="0" err="1">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16-18 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ҚМЖ ескертуі жоқ</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3 бекет – </a:t>
            </a:r>
            <a:r>
              <a:rPr lang="ru-RU" sz="1200" dirty="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6 бекет – </a:t>
            </a:r>
            <a:r>
              <a:rPr lang="ru-RU" sz="1200" dirty="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a:latin typeface="Times New Roman" panose="02020603050405020304" pitchFamily="18" charset="0"/>
                            <a:ea typeface="+mn-ea"/>
                            <a:cs typeface="Times New Roman" panose="02020603050405020304" pitchFamily="18" charset="0"/>
                          </a:rPr>
                          <a:t>«</a:t>
                        </a:r>
                        <a:r>
                          <a:rPr lang="kk-KZ" altLang="en-US" sz="800" dirty="0">
                            <a:latin typeface="Times New Roman" panose="02020603050405020304" pitchFamily="18" charset="0"/>
                            <a:ea typeface="+mn-ea"/>
                            <a:cs typeface="Times New Roman" panose="02020603050405020304" pitchFamily="18" charset="0"/>
                          </a:rPr>
                          <a:t>Ақтау теңіз порты</a:t>
                        </a:r>
                        <a:r>
                          <a:rPr lang="ru-RU" altLang="en-US" sz="800" dirty="0">
                            <a:latin typeface="Times New Roman" panose="02020603050405020304" pitchFamily="18" charset="0"/>
                            <a:ea typeface="+mn-ea"/>
                            <a:cs typeface="Times New Roman" panose="02020603050405020304" pitchFamily="18" charset="0"/>
                          </a:rPr>
                          <a:t>» </a:t>
                        </a:r>
                        <a:r>
                          <a:rPr lang="kk-KZ" altLang="en-US" sz="800" dirty="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292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Ауа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Ақтау қ.,  1 </a:t>
              </a:r>
              <a:r>
                <a:rPr lang="ru-RU" altLang="ru-RU" sz="1000" i="1" dirty="0" err="1">
                  <a:latin typeface="Times New Roman" panose="02020603050405020304" pitchFamily="18" charset="0"/>
                  <a:cs typeface="Times New Roman" panose="02020603050405020304" pitchFamily="18" charset="0"/>
                </a:rPr>
                <a:t>шағын</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аудан</a:t>
              </a:r>
              <a:r>
                <a:rPr lang="ru-RU" altLang="ru-RU" sz="1000" i="1" dirty="0">
                  <a:latin typeface="Times New Roman" panose="02020603050405020304" pitchFamily="18" charset="0"/>
                  <a:cs typeface="Times New Roman" panose="02020603050405020304" pitchFamily="18" charset="0"/>
                </a:rPr>
                <a:t>, 1 </a:t>
              </a:r>
              <a:r>
                <a:rPr lang="ru-RU" altLang="ru-RU" sz="1000" i="1" dirty="0" err="1">
                  <a:latin typeface="Times New Roman" panose="02020603050405020304" pitchFamily="18" charset="0"/>
                  <a:cs typeface="Times New Roman" panose="02020603050405020304" pitchFamily="18" charset="0"/>
                </a:rPr>
                <a:t>ғимарат</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a:solidFill>
                  <a:srgbClr val="000000"/>
                </a:solidFill>
                <a:latin typeface="Times New Roman" panose="02020603050405020304" pitchFamily="18" charset="0"/>
                <a:cs typeface="Times New Roman" panose="02020603050405020304" pitchFamily="18" charset="0"/>
              </a:rPr>
              <a:t>:</a:t>
            </a:r>
            <a:r>
              <a:rPr lang="ru-RU" altLang="ru-RU" sz="1000" b="1" i="1" dirty="0">
                <a:solidFill>
                  <a:srgbClr val="000000"/>
                </a:solidFill>
                <a:latin typeface="Times New Roman" panose="02020603050405020304" pitchFamily="18" charset="0"/>
                <a:cs typeface="Times New Roman" panose="02020603050405020304" pitchFamily="18" charset="0"/>
              </a:rPr>
              <a:t> </a:t>
            </a:r>
            <a:r>
              <a:rPr lang="kk-KZ" altLang="ru-RU" sz="1000" b="1" i="1" dirty="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a:latin typeface="Times New Roman" panose="02020603050405020304" pitchFamily="18" charset="0"/>
                          <a:cs typeface="Times New Roman" panose="02020603050405020304" pitchFamily="18" charset="0"/>
                        </a:rPr>
                        <a:t>«Р» </a:t>
                      </a:r>
                      <a:r>
                        <a:rPr lang="ru-RU" altLang="ru-RU" sz="1000" b="0" i="0" dirty="0" err="1">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a:solidFill>
                            <a:srgbClr val="000000"/>
                          </a:solidFill>
                          <a:latin typeface="Times New Roman" panose="02020603050405020304" pitchFamily="18" charset="0"/>
                        </a:rPr>
                        <a:t>Ластану </a:t>
                      </a:r>
                      <a:r>
                        <a:rPr lang="ru-RU" sz="1000" b="0" i="0" dirty="0" err="1">
                          <a:solidFill>
                            <a:srgbClr val="000000"/>
                          </a:solidFill>
                          <a:latin typeface="Times New Roman" panose="02020603050405020304" pitchFamily="18" charset="0"/>
                        </a:rPr>
                        <a:t>дәрежесін</a:t>
                      </a:r>
                      <a:r>
                        <a:rPr lang="ru-RU" sz="1000" b="0" i="0" dirty="0">
                          <a:solidFill>
                            <a:srgbClr val="000000"/>
                          </a:solidFill>
                          <a:latin typeface="Times New Roman" panose="02020603050405020304" pitchFamily="18" charset="0"/>
                        </a:rPr>
                        <a:t> </a:t>
                      </a:r>
                      <a:r>
                        <a:rPr lang="ru-RU" sz="1000" b="0" i="0" dirty="0" err="1">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30451</TotalTime>
  <Words>588</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3910</cp:revision>
  <cp:lastPrinted>2021-07-01T07:38:07Z</cp:lastPrinted>
  <dcterms:created xsi:type="dcterms:W3CDTF">2018-03-27T06:03:00Z</dcterms:created>
  <dcterms:modified xsi:type="dcterms:W3CDTF">2025-05-14T06:41:01Z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