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8335044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a:solidFill>
                            <a:srgbClr val="002060"/>
                          </a:solidFill>
                          <a:latin typeface="Times New Roman" panose="02020603050405020304" pitchFamily="18" charset="0"/>
                          <a:cs typeface="Times New Roman" panose="02020603050405020304" pitchFamily="18" charset="0"/>
                        </a:rPr>
                        <a:t>№ </a:t>
                      </a:r>
                      <a:r>
                        <a:rPr lang="ru-RU" altLang="x-none" sz="1600" b="1" i="1" smtClean="0">
                          <a:solidFill>
                            <a:srgbClr val="002060"/>
                          </a:solidFill>
                          <a:latin typeface="Times New Roman" panose="02020603050405020304" pitchFamily="18" charset="0"/>
                          <a:cs typeface="Times New Roman" panose="02020603050405020304" pitchFamily="18" charset="0"/>
                        </a:rPr>
                        <a:t>134</a:t>
                      </a:r>
                      <a:r>
                        <a:rPr lang="ru-RU" altLang="x-none" sz="1600" b="1" i="1" baseline="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14 мамыр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2100575"/>
          </a:xfrm>
          <a:prstGeom prst="rect">
            <a:avLst/>
          </a:prstGeom>
        </p:spPr>
        <p:txBody>
          <a:bodyPr wrap="square">
            <a:spAutoFit/>
          </a:bodyPr>
          <a:lstStyle/>
          <a:p>
            <a:pPr lvl="0" algn="ctr"/>
            <a:r>
              <a:rPr lang="ru-RU" altLang="ru-RU" sz="1150" b="1" dirty="0" err="1">
                <a:latin typeface="Times New Roman" pitchFamily="18" charset="0"/>
                <a:cs typeface="Times New Roman" pitchFamily="18" charset="0"/>
              </a:rPr>
              <a:t>Ақтөбе</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қаласы</a:t>
            </a:r>
            <a:r>
              <a:rPr lang="ru-RU" altLang="ru-RU" sz="1150" b="1" dirty="0">
                <a:latin typeface="Times New Roman" pitchFamily="18" charset="0"/>
                <a:cs typeface="Times New Roman" pitchFamily="18" charset="0"/>
              </a:rPr>
              <a:t> </a:t>
            </a:r>
            <a:r>
              <a:rPr lang="ru-RU" altLang="ru-RU" sz="1150" b="1" dirty="0" err="1">
                <a:latin typeface="Times New Roman" pitchFamily="18" charset="0"/>
                <a:cs typeface="Times New Roman" pitchFamily="18" charset="0"/>
              </a:rPr>
              <a:t>бойынша</a:t>
            </a:r>
            <a:endParaRPr lang="ru-RU" altLang="ru-RU" sz="1150" b="1" dirty="0">
              <a:latin typeface="Times New Roman" pitchFamily="18" charset="0"/>
              <a:cs typeface="Times New Roman" pitchFamily="18" charset="0"/>
            </a:endParaRPr>
          </a:p>
          <a:p>
            <a:pPr algn="ctr"/>
            <a:r>
              <a:rPr lang="kk-KZ" altLang="ru-RU" sz="1150" b="1" dirty="0" smtClean="0">
                <a:latin typeface="Times New Roman" pitchFamily="18" charset="0"/>
                <a:cs typeface="Times New Roman" pitchFamily="18" charset="0"/>
              </a:rPr>
              <a:t>15 мамырға ауа-райы </a:t>
            </a:r>
            <a:r>
              <a:rPr lang="kk-KZ" altLang="ru-RU" sz="1150" b="1" dirty="0">
                <a:latin typeface="Times New Roman" pitchFamily="18" charset="0"/>
                <a:cs typeface="Times New Roman" pitchFamily="18" charset="0"/>
              </a:rPr>
              <a:t>болжамы</a:t>
            </a:r>
            <a:endParaRPr lang="ru-RU" altLang="ru-RU" sz="1150" b="1" dirty="0">
              <a:latin typeface="Times New Roman" pitchFamily="18" charset="0"/>
              <a:cs typeface="Times New Roman" pitchFamily="18" charset="0"/>
            </a:endParaRPr>
          </a:p>
          <a:p>
            <a:pPr algn="ctr"/>
            <a:r>
              <a:rPr lang="ru-RU" altLang="ru-RU" sz="1150" b="1" dirty="0" smtClean="0">
                <a:solidFill>
                  <a:srgbClr val="000000"/>
                </a:solidFill>
                <a:latin typeface="Times New Roman" pitchFamily="18" charset="0"/>
                <a:cs typeface="Times New Roman" pitchFamily="18" charset="0"/>
              </a:rPr>
              <a:t>2025 14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a:t>
            </a:r>
            <a:r>
              <a:rPr lang="ru-RU" altLang="ru-RU" sz="1150" b="1" dirty="0" smtClean="0">
                <a:solidFill>
                  <a:srgbClr val="000000"/>
                </a:solidFill>
                <a:latin typeface="Times New Roman" pitchFamily="18" charset="0"/>
                <a:cs typeface="Times New Roman" pitchFamily="18" charset="0"/>
              </a:rPr>
              <a:t>20-дан 15 </a:t>
            </a:r>
            <a:r>
              <a:rPr lang="ru-RU" altLang="ru-RU" sz="1150" b="1" dirty="0" err="1" smtClean="0">
                <a:solidFill>
                  <a:srgbClr val="000000"/>
                </a:solidFill>
                <a:latin typeface="Times New Roman" pitchFamily="18" charset="0"/>
                <a:cs typeface="Times New Roman" pitchFamily="18" charset="0"/>
              </a:rPr>
              <a:t>мамыр</a:t>
            </a:r>
            <a:r>
              <a:rPr lang="ru-RU" altLang="ru-RU" sz="1150" b="1" dirty="0" smtClean="0">
                <a:solidFill>
                  <a:srgbClr val="000000"/>
                </a:solidFill>
                <a:latin typeface="Times New Roman" pitchFamily="18" charset="0"/>
                <a:cs typeface="Times New Roman" pitchFamily="18" charset="0"/>
              </a:rPr>
              <a:t> </a:t>
            </a:r>
            <a:r>
              <a:rPr lang="ru-RU" altLang="ru-RU" sz="1150" b="1" dirty="0" err="1" smtClean="0">
                <a:solidFill>
                  <a:srgbClr val="000000"/>
                </a:solidFill>
                <a:latin typeface="Times New Roman" pitchFamily="18" charset="0"/>
                <a:cs typeface="Times New Roman" pitchFamily="18" charset="0"/>
              </a:rPr>
              <a:t>сағ</a:t>
            </a:r>
            <a:r>
              <a:rPr lang="ru-RU" altLang="ru-RU" sz="1150" b="1" dirty="0">
                <a:solidFill>
                  <a:srgbClr val="000000"/>
                </a:solidFill>
                <a:latin typeface="Times New Roman" pitchFamily="18" charset="0"/>
                <a:cs typeface="Times New Roman" pitchFamily="18" charset="0"/>
              </a:rPr>
              <a:t>. 20-ға </a:t>
            </a:r>
            <a:r>
              <a:rPr lang="ru-RU" altLang="ru-RU" sz="1150" b="1" dirty="0" err="1">
                <a:solidFill>
                  <a:srgbClr val="000000"/>
                </a:solidFill>
                <a:latin typeface="Times New Roman" pitchFamily="18" charset="0"/>
                <a:cs typeface="Times New Roman" pitchFamily="18" charset="0"/>
              </a:rPr>
              <a:t>дейін</a:t>
            </a:r>
            <a:endParaRPr lang="ru-RU" altLang="ru-RU" sz="1150" b="1" dirty="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түнде жаңбыр жауады, найзағай болады. Батыстан , солтүстік-батыстан жел 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7-12, түнде </a:t>
            </a:r>
            <a:r>
              <a:rPr lang="kk-KZ" sz="1200" dirty="0">
                <a:latin typeface="Times New Roman" panose="02020603050405020304" pitchFamily="18" charset="0"/>
                <a:cs typeface="Times New Roman" panose="02020603050405020304" pitchFamily="18" charset="0"/>
              </a:rPr>
              <a:t>екпіні </a:t>
            </a:r>
            <a:r>
              <a:rPr lang="kk-KZ" sz="1200" dirty="0" smtClean="0">
                <a:latin typeface="Times New Roman" panose="02020603050405020304" pitchFamily="18" charset="0"/>
                <a:cs typeface="Times New Roman" panose="02020603050405020304" pitchFamily="18" charset="0"/>
              </a:rPr>
              <a:t>15 </a:t>
            </a:r>
            <a:r>
              <a:rPr lang="kk-KZ" sz="1200" dirty="0">
                <a:latin typeface="Times New Roman" panose="02020603050405020304" pitchFamily="18" charset="0"/>
                <a:cs typeface="Times New Roman" panose="02020603050405020304" pitchFamily="18" charset="0"/>
              </a:rPr>
              <a:t>м/с. Ауа температурасы түнде </a:t>
            </a:r>
            <a:r>
              <a:rPr lang="kk-KZ" sz="1200" dirty="0" smtClean="0">
                <a:latin typeface="Times New Roman" panose="02020603050405020304" pitchFamily="18" charset="0"/>
                <a:cs typeface="Times New Roman" panose="02020603050405020304" pitchFamily="18" charset="0"/>
              </a:rPr>
              <a:t>15-17,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23-25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16 </a:t>
            </a:r>
            <a:r>
              <a:rPr lang="kk-KZ" sz="1200" b="1" dirty="0" smtClean="0">
                <a:solidFill>
                  <a:srgbClr val="000000"/>
                </a:solidFill>
                <a:latin typeface="Times New Roman" pitchFamily="18" charset="0"/>
                <a:cs typeface="Times New Roman" pitchFamily="18" charset="0"/>
              </a:rPr>
              <a:t>мамы</a:t>
            </a:r>
            <a:r>
              <a:rPr lang="kk-KZ" altLang="ru-RU" sz="1200" b="1" dirty="0" smtClean="0">
                <a:solidFill>
                  <a:srgbClr val="000000"/>
                </a:solidFill>
                <a:latin typeface="Times New Roman" pitchFamily="18" charset="0"/>
                <a:cs typeface="Times New Roman" pitchFamily="18" charset="0"/>
              </a:rPr>
              <a:t>рға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15 </a:t>
            </a:r>
            <a:r>
              <a:rPr lang="ru-RU" sz="1200" b="1" dirty="0" err="1" smtClean="0">
                <a:solidFill>
                  <a:srgbClr val="000000"/>
                </a:solidFill>
                <a:latin typeface="Times New Roman" pitchFamily="18" charset="0"/>
                <a:cs typeface="Times New Roman" pitchFamily="18" charset="0"/>
              </a:rPr>
              <a:t>мамыр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16</a:t>
            </a:r>
            <a:r>
              <a:rPr lang="kk-KZ" sz="1200" b="1" dirty="0" smtClean="0">
                <a:solidFill>
                  <a:srgbClr val="000000"/>
                </a:solidFill>
                <a:latin typeface="Times New Roman" pitchFamily="18" charset="0"/>
                <a:cs typeface="Times New Roman" pitchFamily="18" charset="0"/>
              </a:rPr>
              <a:t> мамыр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 жауын-шашынсыз. Солтүстіктен, солтүстік-шығыстан 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5-10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10-12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40511891"/>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934</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0,187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38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0,189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112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0,281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1,288</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мамырдағы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7294" y="2304148"/>
            <a:ext cx="4714908" cy="98488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150" dirty="0" smtClean="0">
                <a:solidFill>
                  <a:schemeClr val="tx1"/>
                </a:solidFill>
                <a:latin typeface="Times New Roman" panose="02020603050405020304" pitchFamily="18" charset="0"/>
                <a:cs typeface="Times New Roman" panose="02020603050405020304" pitchFamily="18" charset="0"/>
              </a:rPr>
              <a:t>2025 жылғы 15 мамырда, 16 мамырда түнде </a:t>
            </a:r>
            <a:r>
              <a:rPr lang="ru-RU" sz="115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жағдайлар</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атмосферасында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ластаушы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заттардың</a:t>
            </a:r>
            <a:r>
              <a:rPr lang="ru-RU" sz="1150" dirty="0">
                <a:solidFill>
                  <a:schemeClr val="tx1"/>
                </a:solidFill>
                <a:latin typeface="Times New Roman" panose="02020603050405020304" pitchFamily="18" charset="0"/>
                <a:cs typeface="Times New Roman" panose="02020603050405020304" pitchFamily="18" charset="0"/>
              </a:rPr>
              <a:t> </a:t>
            </a:r>
            <a:r>
              <a:rPr lang="ru-RU" sz="1150" b="1" dirty="0" err="1" smtClean="0">
                <a:solidFill>
                  <a:schemeClr val="tx1"/>
                </a:solidFill>
                <a:latin typeface="Times New Roman" panose="02020603050405020304" pitchFamily="18" charset="0"/>
                <a:cs typeface="Times New Roman" panose="02020603050405020304" pitchFamily="18" charset="0"/>
              </a:rPr>
              <a:t>сейілуіне</a:t>
            </a:r>
            <a:r>
              <a:rPr lang="ru-RU" sz="1150" b="1"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ықпал</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smtClean="0">
                <a:solidFill>
                  <a:schemeClr val="tx1"/>
                </a:solidFill>
                <a:latin typeface="Times New Roman" panose="02020603050405020304" pitchFamily="18" charset="0"/>
                <a:cs typeface="Times New Roman" panose="02020603050405020304" pitchFamily="18" charset="0"/>
              </a:rPr>
              <a:t>етеді</a:t>
            </a:r>
            <a:r>
              <a:rPr lang="ru-RU" sz="115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150" dirty="0" err="1" smtClean="0">
                <a:solidFill>
                  <a:schemeClr val="tx1"/>
                </a:solidFill>
                <a:latin typeface="Times New Roman" panose="02020603050405020304" pitchFamily="18" charset="0"/>
                <a:cs typeface="Times New Roman" panose="02020603050405020304" pitchFamily="18" charset="0"/>
              </a:rPr>
              <a:t>Жалпы</a:t>
            </a:r>
            <a:r>
              <a:rPr lang="ru-RU" sz="1150" dirty="0" smtClean="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қала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бойынша</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ауаның</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ластану</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деңгейі</a:t>
            </a:r>
            <a:r>
              <a:rPr lang="ru-RU" sz="115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төмен </a:t>
            </a:r>
            <a:r>
              <a:rPr lang="kk-KZ" sz="1150" dirty="0" smtClean="0">
                <a:solidFill>
                  <a:srgbClr val="000000"/>
                </a:solidFill>
                <a:latin typeface="Times New Roman" panose="02020603050405020304" pitchFamily="18" charset="0"/>
                <a:cs typeface="Times New Roman" panose="02020603050405020304" pitchFamily="18" charset="0"/>
              </a:rPr>
              <a:t>б</a:t>
            </a:r>
            <a:r>
              <a:rPr lang="ru-RU" sz="1150" dirty="0" err="1">
                <a:solidFill>
                  <a:schemeClr val="tx1"/>
                </a:solidFill>
                <a:latin typeface="Times New Roman" panose="02020603050405020304" pitchFamily="18" charset="0"/>
                <a:cs typeface="Times New Roman" panose="02020603050405020304" pitchFamily="18" charset="0"/>
              </a:rPr>
              <a:t>олады</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деп</a:t>
            </a:r>
            <a:r>
              <a:rPr lang="ru-RU" sz="1150" dirty="0">
                <a:solidFill>
                  <a:schemeClr val="tx1"/>
                </a:solidFill>
                <a:latin typeface="Times New Roman" panose="02020603050405020304" pitchFamily="18" charset="0"/>
                <a:cs typeface="Times New Roman" panose="02020603050405020304" pitchFamily="18" charset="0"/>
              </a:rPr>
              <a:t> </a:t>
            </a:r>
            <a:r>
              <a:rPr lang="ru-RU" sz="1150" dirty="0" err="1">
                <a:solidFill>
                  <a:schemeClr val="tx1"/>
                </a:solidFill>
                <a:latin typeface="Times New Roman" panose="02020603050405020304" pitchFamily="18" charset="0"/>
                <a:cs typeface="Times New Roman" panose="02020603050405020304" pitchFamily="18" charset="0"/>
              </a:rPr>
              <a:t>күтілуде</a:t>
            </a:r>
            <a:r>
              <a:rPr lang="ru-RU" sz="115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Снигирева Н.Г./Сұлтанова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26828</TotalTime>
  <Words>527</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5622</cp:revision>
  <cp:lastPrinted>2021-07-01T07:38:07Z</cp:lastPrinted>
  <dcterms:created xsi:type="dcterms:W3CDTF">2018-03-27T06:03:00Z</dcterms:created>
  <dcterms:modified xsi:type="dcterms:W3CDTF">2025-05-14T10:31:56Z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