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95" d="100"/>
          <a:sy n="95" d="100"/>
        </p:scale>
        <p:origin x="102" y="18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emf"/><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223232643"/>
              </p:ext>
            </p:extLst>
          </p:nvPr>
        </p:nvGraphicFramePr>
        <p:xfrm>
          <a:off x="307975" y="2329800"/>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134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14 </a:t>
                      </a:r>
                      <a:r>
                        <a:rPr kumimoji="0" lang="ru-RU" altLang="zh-CN" sz="1200" b="1" i="1" u="none" strike="noStrike" kern="1200" cap="none" spc="0" normalizeH="0" baseline="0" noProof="0" dirty="0" err="1" smtClean="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rPr>
                        <a:t>мамыр</a:t>
                      </a:r>
                      <a:endParaRPr kumimoji="0" lang="kk-KZ" sz="1200" b="1" i="1" u="none" strike="noStrike" kern="1200" cap="none" spc="0" normalizeH="0" baseline="0" noProof="0" dirty="0">
                        <a:ln>
                          <a:noFill/>
                        </a:ln>
                        <a:solidFill>
                          <a:schemeClr val="tx2">
                            <a:lumMod val="75000"/>
                          </a:schemeClr>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15557" y="70991"/>
            <a:ext cx="4822956"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15 </a:t>
            </a:r>
            <a:r>
              <a:rPr lang="kk-KZ" altLang="ru-RU" sz="1200" b="1" dirty="0">
                <a:solidFill>
                  <a:prstClr val="black"/>
                </a:solidFill>
                <a:latin typeface="Times New Roman" panose="02020603050405020304" pitchFamily="18" charset="0"/>
                <a:cs typeface="Times New Roman" panose="02020603050405020304" pitchFamily="18" charset="0"/>
              </a:rPr>
              <a:t>мамыр</a:t>
            </a:r>
          </a:p>
          <a:p>
            <a:pPr lvl="0" algn="just"/>
            <a:r>
              <a:rPr lang="kk-KZ" altLang="ru-RU" sz="1200" b="1" dirty="0" smtClean="0">
                <a:solidFill>
                  <a:prstClr val="black"/>
                </a:solidFill>
                <a:latin typeface="Times New Roman" panose="02020603050405020304" pitchFamily="18" charset="0"/>
                <a:cs typeface="Times New Roman" panose="02020603050405020304" pitchFamily="18" charset="0"/>
              </a:rPr>
              <a:t>         14 мамыр 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15 мамыр 2025 ж. сағ. 20-дейін</a:t>
            </a:r>
          </a:p>
          <a:p>
            <a:pPr lvl="0" algn="just"/>
            <a:r>
              <a:rPr lang="kk-KZ" sz="1200" dirty="0" smtClean="0">
                <a:latin typeface="Times New Roman" panose="02020603050405020304" pitchFamily="18" charset="0"/>
              </a:rPr>
              <a:t>Көшпелі б</a:t>
            </a:r>
            <a:r>
              <a:rPr lang="ru-RU" sz="1200" dirty="0" err="1" smtClean="0">
                <a:latin typeface="Times New Roman" panose="02020603050405020304" pitchFamily="18" charset="0"/>
                <a:cs typeface="Times New Roman" panose="02020603050405020304" pitchFamily="18" charset="0"/>
              </a:rPr>
              <a:t>ұлтты</a:t>
            </a:r>
            <a:r>
              <a:rPr lang="ru-RU" sz="1200" dirty="0" smtClean="0">
                <a:latin typeface="Times New Roman" panose="02020603050405020304" pitchFamily="18" charset="0"/>
                <a:cs typeface="Times New Roman" panose="02020603050405020304" pitchFamily="18" charset="0"/>
              </a:rPr>
              <a:t>,</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rPr>
              <a:t>Оң</a:t>
            </a:r>
            <a:r>
              <a:rPr lang="kk-KZ" sz="1200" kern="900" dirty="0" smtClean="0">
                <a:solidFill>
                  <a:srgbClr val="000000"/>
                </a:solidFill>
                <a:latin typeface="Times New Roman" panose="02020603050405020304" pitchFamily="18" charset="0"/>
                <a:ea typeface="Times New Roman" panose="02020603050405020304" pitchFamily="18" charset="0"/>
              </a:rPr>
              <a:t>түстік-шығыстан соғатын </a:t>
            </a:r>
            <a:r>
              <a:rPr lang="kk-KZ" sz="1200" dirty="0" smtClean="0">
                <a:latin typeface="Times New Roman" panose="02020603050405020304" pitchFamily="18" charset="0"/>
                <a:cs typeface="Times New Roman" panose="02020603050405020304" pitchFamily="18" charset="0"/>
              </a:rPr>
              <a:t>жел оңтүстік-батысқа ауысады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26-28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16 мамыр</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sz="1200" b="1" dirty="0" smtClean="0">
                <a:solidFill>
                  <a:prstClr val="black"/>
                </a:solidFill>
                <a:latin typeface="Times New Roman" panose="02020603050405020304" pitchFamily="18" charset="0"/>
                <a:cs typeface="Times New Roman" panose="02020603050405020304" pitchFamily="18" charset="0"/>
              </a:rPr>
              <a:t> 15 мамыр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16 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kern="900" dirty="0" smtClean="0">
                <a:solidFill>
                  <a:srgbClr val="000000"/>
                </a:solidFill>
                <a:latin typeface="Times New Roman" panose="02020603050405020304" pitchFamily="18" charset="0"/>
                <a:ea typeface="Times New Roman" panose="02020603050405020304" pitchFamily="18" charset="0"/>
              </a:rPr>
              <a:t>Көшпелі бұлтты</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a:solidFill>
                  <a:srgbClr val="000000"/>
                </a:solidFill>
                <a:latin typeface="Times New Roman" panose="02020603050405020304" pitchFamily="18" charset="0"/>
                <a:ea typeface="Times New Roman" panose="02020603050405020304" pitchFamily="18" charset="0"/>
              </a:rPr>
              <a:t>жауын-шашынсыз</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Оңтүстік-батыстан </a:t>
            </a:r>
            <a:r>
              <a:rPr lang="kk-KZ" sz="1200" dirty="0" smtClean="0">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a:t>
            </a:r>
            <a:r>
              <a:rPr lang="kk-KZ" sz="1200" smtClean="0">
                <a:solidFill>
                  <a:prstClr val="black"/>
                </a:solidFill>
                <a:latin typeface="Times New Roman" panose="02020603050405020304" pitchFamily="18" charset="0"/>
                <a:cs typeface="Times New Roman" panose="02020603050405020304" pitchFamily="18" charset="0"/>
              </a:rPr>
              <a:t>13-15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1258022"/>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a:t>
                      </a:r>
                      <a:r>
                        <a:rPr lang="en-US"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0.107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70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0,348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202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Calibri" panose="020F0502020204030204" pitchFamily="34" charset="0"/>
                        </a:rPr>
                        <a:t>0,506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188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14 мамыр</a:t>
            </a:r>
          </a:p>
          <a:p>
            <a:pPr algn="ctr"/>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kk-KZ" sz="1200" dirty="0" smtClean="0">
                <a:solidFill>
                  <a:prstClr val="black"/>
                </a:solidFill>
                <a:latin typeface="Times New Roman" panose="02020603050405020304" pitchFamily="18" charset="0"/>
                <a:cs typeface="Times New Roman" panose="02020603050405020304" pitchFamily="18" charset="0"/>
              </a:rPr>
              <a:t>15 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16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2025 </a:t>
            </a:r>
            <a:r>
              <a:rPr lang="ru-RU" sz="1200" dirty="0">
                <a:solidFill>
                  <a:prstClr val="black"/>
                </a:solidFill>
                <a:latin typeface="Times New Roman" panose="02020603050405020304" pitchFamily="18" charset="0"/>
                <a:cs typeface="Times New Roman" panose="02020603050405020304" pitchFamily="18" charset="0"/>
              </a:rPr>
              <a:t>ж.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pic>
        <p:nvPicPr>
          <p:cNvPr id="5" name="Рисунок 4"/>
          <p:cNvPicPr>
            <a:picLocks noChangeAspect="1"/>
          </p:cNvPicPr>
          <p:nvPr/>
        </p:nvPicPr>
        <p:blipFill>
          <a:blip r:embed="rId3"/>
          <a:stretch>
            <a:fillRect/>
          </a:stretch>
        </p:blipFill>
        <p:spPr>
          <a:xfrm>
            <a:off x="1982326" y="3362792"/>
            <a:ext cx="5941347" cy="1324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23769</TotalTime>
  <Words>584</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4748</cp:revision>
  <cp:lastPrinted>2021-07-01T07:38:07Z</cp:lastPrinted>
  <dcterms:created xsi:type="dcterms:W3CDTF">2018-03-27T06:03:00Z</dcterms:created>
  <dcterms:modified xsi:type="dcterms:W3CDTF">2025-05-14T06:18:16Z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