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25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78317876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136</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16</a:t>
                      </a:r>
                      <a:r>
                        <a:rPr lang="ru-RU" baseline="0" dirty="0"/>
                        <a:t> </a:t>
                      </a:r>
                      <a:r>
                        <a:rPr lang="ru-RU" baseline="0" dirty="0" err="1"/>
                        <a:t>мамыр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Астана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қаласы</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бойынша</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ауа-райы</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болжамы</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2025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жылғы</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17</a:t>
            </a:r>
            <a:r>
              <a:rPr kumimoji="0" lang="en-US"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мамыр</a:t>
            </a:r>
            <a:r>
              <a:rPr kumimoji="0" lang="kk-KZ"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ға </a:t>
            </a:r>
            <a:endPar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16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мамыр</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сағ</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20-дан 17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мамыр</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сағ</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20-ға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дейін</a:t>
            </a:r>
            <a:endParaRPr kumimoji="0" lang="ru-RU" altLang="ru-RU" sz="8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endParaRPr>
          </a:p>
          <a:p>
            <a:pPr marL="0" marR="0" lvl="0" indent="182563" algn="just" defTabSz="914400" rtl="0" eaLnBrk="1" fontAlgn="auto" latinLnBrk="0" hangingPunct="1">
              <a:lnSpc>
                <a:spcPct val="100000"/>
              </a:lnSpc>
              <a:spcBef>
                <a:spcPts val="0"/>
              </a:spcBef>
              <a:spcAft>
                <a:spcPts val="0"/>
              </a:spcAft>
              <a:buClrTx/>
              <a:buSzTx/>
              <a:buFontTx/>
              <a:buNone/>
              <a:tabLst/>
              <a:defRPr/>
            </a:pPr>
            <a:r>
              <a:rPr kumimoji="0" lang="kk-KZ" sz="1200" b="0" i="0" u="none" strike="noStrike" kern="0" cap="none" spc="0" normalizeH="0" baseline="0" noProof="0" dirty="0">
                <a:ln>
                  <a:noFill/>
                </a:ln>
                <a:solidFill>
                  <a:prstClr val="black"/>
                </a:solidFill>
                <a:effectLst/>
                <a:uLnTx/>
                <a:uFillTx/>
                <a:latin typeface="Times New Roman" pitchFamily="18" charset="0"/>
                <a:ea typeface="Calibri"/>
                <a:cs typeface="Times New Roman" pitchFamily="18" charset="0"/>
                <a:sym typeface="Calibri"/>
              </a:rPr>
              <a:t>Көшпелі бұлтты, күннің екінші жартысында жаңбыр, найзағай. Күндіз шаңды дауыл.  Солтүстік-шығыстан жел соғады, </a:t>
            </a:r>
            <a:r>
              <a:rPr kumimoji="0" lang="ru-RU" altLang="ru-RU" sz="12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күші</a:t>
            </a:r>
            <a:r>
              <a:rPr kumimoji="0" lang="ru-RU" altLang="ru-RU" sz="12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r>
              <a:rPr lang="ru-RU" altLang="ru-RU" sz="1200" dirty="0">
                <a:latin typeface="Times New Roman" panose="02020603050405020304" pitchFamily="18" charset="0"/>
                <a:ea typeface="Calibri"/>
                <a:cs typeface="Times New Roman" panose="02020603050405020304" pitchFamily="18" charset="0"/>
              </a:rPr>
              <a:t>9-14, </a:t>
            </a:r>
            <a:r>
              <a:rPr lang="ru-RU" altLang="ru-RU" sz="1200" dirty="0" err="1">
                <a:latin typeface="Times New Roman" panose="02020603050405020304" pitchFamily="18" charset="0"/>
                <a:ea typeface="Calibri"/>
                <a:cs typeface="Times New Roman" panose="02020603050405020304" pitchFamily="18" charset="0"/>
              </a:rPr>
              <a:t>күннің</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екінші</a:t>
            </a:r>
            <a:r>
              <a:rPr lang="ru-RU" altLang="ru-RU" sz="1200" dirty="0">
                <a:latin typeface="Times New Roman" panose="02020603050405020304" pitchFamily="18" charset="0"/>
                <a:ea typeface="Calibri"/>
                <a:cs typeface="Times New Roman" panose="02020603050405020304" pitchFamily="18" charset="0"/>
              </a:rPr>
              <a:t> </a:t>
            </a:r>
            <a:r>
              <a:rPr lang="ru-RU" altLang="ru-RU" sz="1200" dirty="0" err="1">
                <a:latin typeface="Times New Roman" panose="02020603050405020304" pitchFamily="18" charset="0"/>
                <a:ea typeface="Calibri"/>
                <a:cs typeface="Times New Roman" panose="02020603050405020304" pitchFamily="18" charset="0"/>
              </a:rPr>
              <a:t>жартысында</a:t>
            </a:r>
            <a:r>
              <a:rPr lang="ru-RU" altLang="ru-RU" sz="1200" dirty="0">
                <a:latin typeface="Times New Roman" panose="02020603050405020304" pitchFamily="18" charset="0"/>
                <a:ea typeface="Calibri"/>
                <a:cs typeface="Times New Roman" panose="02020603050405020304" pitchFamily="18" charset="0"/>
              </a:rPr>
              <a:t> 15-20</a:t>
            </a:r>
            <a:r>
              <a:rPr kumimoji="0" lang="ru-RU" altLang="ru-RU" sz="12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м/с. </a:t>
            </a:r>
            <a:r>
              <a:rPr kumimoji="0" lang="kk-KZ" sz="1200" b="0"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Ауа температурасы түнде 19-21, күндіз 31-33 градус жылы.</a:t>
            </a:r>
            <a:endPar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endParaRPr>
          </a:p>
          <a:p>
            <a:pPr marL="0" marR="0" lvl="0" indent="182563"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2025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жылғы</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18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мамыр</a:t>
            </a:r>
            <a:r>
              <a:rPr kumimoji="0" lang="kk-KZ"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ға </a:t>
            </a:r>
          </a:p>
          <a:p>
            <a:pPr marL="0" marR="0" lvl="0" indent="182563"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kk-KZ"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17 мамыр </a:t>
            </a:r>
            <a:r>
              <a:rPr kumimoji="0" 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сағ</a:t>
            </a:r>
            <a:r>
              <a:rPr kumimoji="0" 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20-дан </a:t>
            </a:r>
            <a:r>
              <a:rPr kumimoji="0" lang="kk-KZ"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18 мамыр </a:t>
            </a:r>
            <a:r>
              <a:rPr kumimoji="0" 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сағ</a:t>
            </a:r>
            <a:r>
              <a:rPr kumimoji="0" 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08-ге </a:t>
            </a:r>
            <a:r>
              <a:rPr kumimoji="0" 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дейін</a:t>
            </a:r>
            <a:endParaRPr kumimoji="0" lang="ru-RU" sz="8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endParaRPr>
          </a:p>
          <a:p>
            <a:pPr marL="0" marR="0" lvl="0" indent="182563" algn="just" defTabSz="914400" rtl="0" eaLnBrk="1" fontAlgn="auto" latinLnBrk="0" hangingPunct="0">
              <a:lnSpc>
                <a:spcPct val="100000"/>
              </a:lnSpc>
              <a:spcBef>
                <a:spcPts val="0"/>
              </a:spcBef>
              <a:spcAft>
                <a:spcPts val="0"/>
              </a:spcAft>
              <a:buClrTx/>
              <a:buSzTx/>
              <a:buFont typeface="Arial" panose="020B0604020202020204" pitchFamily="34" charset="0"/>
              <a:buNone/>
              <a:tabLst/>
              <a:defRPr/>
            </a:pPr>
            <a:r>
              <a:rPr kumimoji="0" lang="kk-KZ" sz="1200" b="0" i="0" u="none" strike="noStrike" kern="0" cap="none" spc="0" normalizeH="0" baseline="0" noProof="0" dirty="0">
                <a:ln>
                  <a:noFill/>
                </a:ln>
                <a:solidFill>
                  <a:prstClr val="black"/>
                </a:solidFill>
                <a:effectLst/>
                <a:uLnTx/>
                <a:uFillTx/>
                <a:latin typeface="Times New Roman" pitchFamily="18" charset="0"/>
                <a:ea typeface="Calibri"/>
                <a:cs typeface="Times New Roman" pitchFamily="18" charset="0"/>
                <a:sym typeface="Calibri"/>
              </a:rPr>
              <a:t>Көшпелі бұлтты, </a:t>
            </a:r>
            <a:r>
              <a:rPr lang="ru-RU" sz="1200" dirty="0" err="1">
                <a:solidFill>
                  <a:prstClr val="black"/>
                </a:solidFill>
                <a:latin typeface="Times New Roman" pitchFamily="18" charset="0"/>
                <a:ea typeface="Calibri"/>
                <a:cs typeface="Times New Roman" pitchFamily="18" charset="0"/>
              </a:rPr>
              <a:t>кей</a:t>
            </a:r>
            <a:r>
              <a:rPr lang="ru-RU" sz="1200" dirty="0">
                <a:solidFill>
                  <a:prstClr val="black"/>
                </a:solidFill>
                <a:latin typeface="Times New Roman" pitchFamily="18" charset="0"/>
                <a:ea typeface="Calibri"/>
                <a:cs typeface="Times New Roman" pitchFamily="18" charset="0"/>
              </a:rPr>
              <a:t> </a:t>
            </a:r>
            <a:r>
              <a:rPr lang="ru-RU" sz="1200" dirty="0" err="1">
                <a:solidFill>
                  <a:prstClr val="black"/>
                </a:solidFill>
                <a:latin typeface="Times New Roman" pitchFamily="18" charset="0"/>
                <a:ea typeface="Calibri"/>
                <a:cs typeface="Times New Roman" pitchFamily="18" charset="0"/>
              </a:rPr>
              <a:t>уақыттарда</a:t>
            </a:r>
            <a:r>
              <a:rPr lang="ru-RU" sz="1200" dirty="0">
                <a:solidFill>
                  <a:prstClr val="black"/>
                </a:solidFill>
                <a:latin typeface="Times New Roman" pitchFamily="18" charset="0"/>
                <a:ea typeface="Calibri"/>
                <a:cs typeface="Times New Roman" pitchFamily="18" charset="0"/>
              </a:rPr>
              <a:t> </a:t>
            </a:r>
            <a:r>
              <a:rPr lang="ru-RU" sz="1200" dirty="0" err="1">
                <a:solidFill>
                  <a:prstClr val="black"/>
                </a:solidFill>
                <a:latin typeface="Times New Roman" pitchFamily="18" charset="0"/>
                <a:ea typeface="Calibri"/>
                <a:cs typeface="Times New Roman" pitchFamily="18" charset="0"/>
              </a:rPr>
              <a:t>жаңбыр</a:t>
            </a:r>
            <a:r>
              <a:rPr lang="ru-RU" sz="1200" dirty="0">
                <a:solidFill>
                  <a:prstClr val="black"/>
                </a:solidFill>
                <a:latin typeface="Times New Roman" pitchFamily="18" charset="0"/>
                <a:ea typeface="Calibri"/>
                <a:cs typeface="Times New Roman" pitchFamily="18" charset="0"/>
              </a:rPr>
              <a:t>, </a:t>
            </a:r>
            <a:r>
              <a:rPr lang="ru-RU" sz="1200" dirty="0" err="1">
                <a:solidFill>
                  <a:prstClr val="black"/>
                </a:solidFill>
                <a:latin typeface="Times New Roman" pitchFamily="18" charset="0"/>
                <a:ea typeface="Calibri"/>
                <a:cs typeface="Times New Roman" pitchFamily="18" charset="0"/>
              </a:rPr>
              <a:t>найзағай</a:t>
            </a:r>
            <a:r>
              <a:rPr kumimoji="0" lang="kk-KZ" sz="1200" b="0" i="0" u="none" strike="noStrike" kern="0" cap="none" spc="0" normalizeH="0" baseline="0" noProof="0" dirty="0">
                <a:ln>
                  <a:noFill/>
                </a:ln>
                <a:solidFill>
                  <a:prstClr val="black"/>
                </a:solidFill>
                <a:effectLst/>
                <a:uLnTx/>
                <a:uFillTx/>
                <a:latin typeface="Times New Roman" pitchFamily="18" charset="0"/>
                <a:ea typeface="Calibri"/>
                <a:cs typeface="Times New Roman" pitchFamily="18" charset="0"/>
                <a:sym typeface="Calibri"/>
              </a:rPr>
              <a:t>. </a:t>
            </a:r>
            <a:r>
              <a:rPr lang="kk-KZ" sz="1200" dirty="0">
                <a:solidFill>
                  <a:prstClr val="black"/>
                </a:solidFill>
                <a:latin typeface="Times New Roman" pitchFamily="18" charset="0"/>
                <a:ea typeface="Calibri"/>
                <a:cs typeface="Times New Roman" pitchFamily="18" charset="0"/>
              </a:rPr>
              <a:t>Солтүстік</a:t>
            </a:r>
            <a:r>
              <a:rPr kumimoji="0" lang="kk-KZ" sz="1200" b="0" i="0" u="none" strike="noStrike" kern="0" cap="none" spc="0" normalizeH="0" baseline="0" noProof="0" dirty="0">
                <a:ln>
                  <a:noFill/>
                </a:ln>
                <a:solidFill>
                  <a:prstClr val="black"/>
                </a:solidFill>
                <a:effectLst/>
                <a:uLnTx/>
                <a:uFillTx/>
                <a:latin typeface="Times New Roman" pitchFamily="18" charset="0"/>
                <a:ea typeface="Calibri"/>
                <a:cs typeface="Times New Roman" pitchFamily="18" charset="0"/>
                <a:sym typeface="Calibri"/>
              </a:rPr>
              <a:t>-шығыстан жел соғады, күші </a:t>
            </a:r>
            <a:r>
              <a:rPr lang="kk-KZ" sz="1200" dirty="0">
                <a:solidFill>
                  <a:prstClr val="black"/>
                </a:solidFill>
                <a:latin typeface="Times New Roman" pitchFamily="18" charset="0"/>
                <a:ea typeface="Calibri"/>
                <a:cs typeface="Times New Roman" pitchFamily="18" charset="0"/>
              </a:rPr>
              <a:t>9-14, екпіні 15-20</a:t>
            </a:r>
            <a:r>
              <a:rPr kumimoji="0" lang="kk-KZ" sz="1200" b="0" i="0" u="none" strike="noStrike" kern="0" cap="none" spc="0" normalizeH="0" baseline="0" noProof="0" dirty="0">
                <a:ln>
                  <a:noFill/>
                </a:ln>
                <a:solidFill>
                  <a:prstClr val="black"/>
                </a:solidFill>
                <a:effectLst/>
                <a:uLnTx/>
                <a:uFillTx/>
                <a:latin typeface="Times New Roman" pitchFamily="18" charset="0"/>
                <a:ea typeface="Calibri"/>
                <a:cs typeface="Times New Roman" pitchFamily="18" charset="0"/>
                <a:sym typeface="Calibri"/>
              </a:rPr>
              <a:t> </a:t>
            </a:r>
            <a:r>
              <a:rPr kumimoji="0" lang="ru-RU" sz="1200" b="0" i="0" u="none" strike="noStrike" kern="0" cap="none" spc="0" normalizeH="0" baseline="0" noProof="0" dirty="0">
                <a:ln>
                  <a:noFill/>
                </a:ln>
                <a:solidFill>
                  <a:prstClr val="black"/>
                </a:solidFill>
                <a:effectLst/>
                <a:uLnTx/>
                <a:uFillTx/>
                <a:latin typeface="Times New Roman" pitchFamily="18" charset="0"/>
                <a:ea typeface="Calibri"/>
                <a:cs typeface="Times New Roman" pitchFamily="18" charset="0"/>
                <a:sym typeface="Calibri"/>
              </a:rPr>
              <a:t>м/с. </a:t>
            </a:r>
            <a:r>
              <a:rPr kumimoji="0" lang="kk-KZ" sz="1200" b="0" i="0" u="none" strike="noStrike" kern="0" cap="none" spc="0" normalizeH="0" baseline="0" noProof="0" dirty="0">
                <a:ln>
                  <a:noFill/>
                </a:ln>
                <a:solidFill>
                  <a:prstClr val="black"/>
                </a:solidFill>
                <a:effectLst/>
                <a:uLnTx/>
                <a:uFillTx/>
                <a:latin typeface="Times New Roman" pitchFamily="18" charset="0"/>
                <a:ea typeface="Calibri"/>
                <a:cs typeface="Times New Roman" pitchFamily="18" charset="0"/>
                <a:sym typeface="Calibri"/>
              </a:rPr>
              <a:t>Ауа </a:t>
            </a:r>
            <a:r>
              <a:rPr kumimoji="0" lang="kk-KZ" sz="1200" b="0" i="0" u="none" strike="noStrike" kern="0" cap="none" spc="0" normalizeH="0" baseline="0" noProof="0">
                <a:ln>
                  <a:noFill/>
                </a:ln>
                <a:solidFill>
                  <a:prstClr val="black"/>
                </a:solidFill>
                <a:effectLst/>
                <a:uLnTx/>
                <a:uFillTx/>
                <a:latin typeface="Times New Roman" pitchFamily="18" charset="0"/>
                <a:ea typeface="Calibri"/>
                <a:cs typeface="Times New Roman" pitchFamily="18" charset="0"/>
                <a:sym typeface="Calibri"/>
              </a:rPr>
              <a:t>температурасы 14-16 </a:t>
            </a:r>
            <a:r>
              <a:rPr kumimoji="0" lang="kk-KZ" sz="1200" b="0" i="0" u="none" strike="noStrike" kern="0" cap="none" spc="0" normalizeH="0" baseline="0" noProof="0" dirty="0">
                <a:ln>
                  <a:noFill/>
                </a:ln>
                <a:solidFill>
                  <a:prstClr val="black"/>
                </a:solidFill>
                <a:effectLst/>
                <a:uLnTx/>
                <a:uFillTx/>
                <a:latin typeface="Times New Roman" pitchFamily="18" charset="0"/>
                <a:ea typeface="Calibri"/>
                <a:cs typeface="Times New Roman" pitchFamily="18" charset="0"/>
                <a:sym typeface="Calibri"/>
              </a:rPr>
              <a:t>градус жылы.</a:t>
            </a:r>
          </a:p>
        </p:txBody>
      </p:sp>
      <p:graphicFrame>
        <p:nvGraphicFramePr>
          <p:cNvPr id="27" name="Table"/>
          <p:cNvGraphicFramePr/>
          <p:nvPr>
            <p:extLst>
              <p:ext uri="{D42A27DB-BD31-4B8C-83A1-F6EECF244321}">
                <p14:modId xmlns:p14="http://schemas.microsoft.com/office/powerpoint/2010/main" val="3164161725"/>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3571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192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232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16 </a:t>
            </a:r>
            <a:r>
              <a:rPr lang="ru-RU" dirty="0" err="1"/>
              <a:t>мамыр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49" y="2392661"/>
            <a:ext cx="4679950" cy="64632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180975" algn="just">
              <a:defRPr/>
            </a:pP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ластануының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a:solidFill>
                  <a:schemeClr val="tx1"/>
                </a:solidFill>
                <a:latin typeface="Times New Roman" panose="02020603050405020304" pitchFamily="18" charset="0"/>
                <a:cs typeface="Times New Roman" panose="02020603050405020304" pitchFamily="18" charset="0"/>
              </a:rPr>
              <a:t>төменгі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727007D6-2BD7-46B2-88B2-013B539534D8}"/>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Сүгірәлі</a:t>
            </a:r>
            <a:r>
              <a:rPr lang="ru-RU" sz="1200" dirty="0">
                <a:latin typeface="Times New Roman"/>
                <a:ea typeface="Times New Roman"/>
                <a:cs typeface="Times New Roman"/>
                <a:sym typeface="Times New Roman"/>
              </a:rPr>
              <a:t> Н.</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217</TotalTime>
  <Words>678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41</cp:revision>
  <dcterms:modified xsi:type="dcterms:W3CDTF">2025-05-16T07:58:10Z</dcterms:modified>
</cp:coreProperties>
</file>