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156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223831507"/>
              </p:ext>
            </p:extLst>
          </p:nvPr>
        </p:nvGraphicFramePr>
        <p:xfrm>
          <a:off x="307975" y="2443336"/>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779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№137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17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75183" y="98643"/>
            <a:ext cx="4774656" cy="2292935"/>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latin typeface="Times New Roman" panose="02020603050405020304" pitchFamily="18" charset="0"/>
                <a:cs typeface="Times New Roman" panose="02020603050405020304" pitchFamily="18" charset="0"/>
              </a:rPr>
              <a:t>2025 ж. 18 </a:t>
            </a:r>
            <a:r>
              <a:rPr lang="ru-RU" altLang="ru-RU" sz="1200" b="1" dirty="0" err="1">
                <a:latin typeface="Times New Roman" panose="02020603050405020304" pitchFamily="18" charset="0"/>
                <a:cs typeface="Times New Roman" panose="02020603050405020304" pitchFamily="18" charset="0"/>
              </a:rPr>
              <a:t>мамырға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17 мамыр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18 </a:t>
            </a:r>
            <a:r>
              <a:rPr lang="ru-RU" sz="1200" b="1" dirty="0" err="1">
                <a:latin typeface="Times New Roman" panose="02020603050405020304" pitchFamily="18" charset="0"/>
                <a:cs typeface="Times New Roman" panose="02020603050405020304" pitchFamily="18" charset="0"/>
              </a:rPr>
              <a:t>мамыр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таңертең және күндіз жаңбыр, кей уақыттарда қатты жаңбыр, найзағай, бұршақ</a:t>
            </a:r>
            <a:r>
              <a:rPr lang="kk-KZ" altLang="ru-RU" sz="1200" dirty="0" smtClean="0">
                <a:latin typeface="Times New Roman" panose="02020603050405020304" pitchFamily="18" charset="0"/>
                <a:cs typeface="Times New Roman" panose="02020603050405020304" pitchFamily="18" charset="0"/>
              </a:rPr>
              <a:t>. Солтүстік-батыстан </a:t>
            </a:r>
            <a:r>
              <a:rPr lang="kk-KZ" altLang="ru-RU" sz="1200" dirty="0">
                <a:latin typeface="Times New Roman" panose="02020603050405020304" pitchFamily="18" charset="0"/>
                <a:cs typeface="Times New Roman" panose="02020603050405020304" pitchFamily="18" charset="0"/>
              </a:rPr>
              <a:t>соғатын жел оңтүстік-батысқа ауысады, күші 8-13 м/с, күндіз екпіні 17 м/с</a:t>
            </a:r>
            <a:r>
              <a:rPr lang="kk-KZ" altLang="ru-RU" sz="1200" dirty="0" smtClean="0">
                <a:latin typeface="Times New Roman" panose="02020603050405020304" pitchFamily="18" charset="0"/>
                <a:cs typeface="Times New Roman" panose="02020603050405020304" pitchFamily="18" charset="0"/>
              </a:rPr>
              <a:t>. Ауа </a:t>
            </a:r>
            <a:r>
              <a:rPr lang="kk-KZ" altLang="ru-RU" sz="1200" dirty="0">
                <a:latin typeface="Times New Roman" panose="02020603050405020304" pitchFamily="18" charset="0"/>
                <a:cs typeface="Times New Roman" panose="02020603050405020304" pitchFamily="18" charset="0"/>
              </a:rPr>
              <a:t>температурасы түнде 14-16, күндіз 20-22 градус жылы.</a:t>
            </a:r>
            <a:endParaRPr lang="ru-RU" altLang="ru-RU" sz="1150" b="1" dirty="0" smtClean="0">
              <a:latin typeface="Times New Roman" panose="02020603050405020304" pitchFamily="18" charset="0"/>
              <a:cs typeface="Times New Roman" panose="02020603050405020304" pitchFamily="18" charset="0"/>
            </a:endParaRPr>
          </a:p>
          <a:p>
            <a:pPr algn="ctr"/>
            <a:r>
              <a:rPr lang="ru-RU" altLang="ru-RU" sz="1150" b="1" dirty="0" smtClean="0">
                <a:latin typeface="Times New Roman" panose="02020603050405020304" pitchFamily="18" charset="0"/>
                <a:cs typeface="Times New Roman" panose="02020603050405020304" pitchFamily="18" charset="0"/>
              </a:rPr>
              <a:t>19 </a:t>
            </a:r>
            <a:r>
              <a:rPr lang="ru-RU" altLang="ru-RU" sz="1150" b="1" dirty="0" err="1">
                <a:latin typeface="Times New Roman" panose="02020603050405020304" pitchFamily="18" charset="0"/>
                <a:cs typeface="Times New Roman" panose="02020603050405020304" pitchFamily="18" charset="0"/>
              </a:rPr>
              <a:t>мамырға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18 мамыр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19 </a:t>
            </a:r>
            <a:r>
              <a:rPr lang="ru-RU" sz="1150" b="1" dirty="0" err="1">
                <a:latin typeface="Times New Roman" panose="02020603050405020304" pitchFamily="18" charset="0"/>
                <a:cs typeface="Times New Roman" panose="02020603050405020304" pitchFamily="18" charset="0"/>
              </a:rPr>
              <a:t>мамыр</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жаңбыр, найзағай, күндіз </a:t>
            </a:r>
            <a:r>
              <a:rPr lang="kk-KZ" altLang="ru-RU" sz="1200" dirty="0" smtClean="0">
                <a:latin typeface="Times New Roman" panose="02020603050405020304" pitchFamily="18" charset="0"/>
                <a:cs typeface="Times New Roman" panose="02020603050405020304" pitchFamily="18" charset="0"/>
              </a:rPr>
              <a:t>бұршақ, дауыл. </a:t>
            </a:r>
            <a:r>
              <a:rPr lang="ru-RU" altLang="ru-RU" sz="1200" dirty="0" err="1">
                <a:latin typeface="Times New Roman" panose="02020603050405020304" pitchFamily="18" charset="0"/>
                <a:cs typeface="Times New Roman" panose="02020603050405020304" pitchFamily="18" charset="0"/>
              </a:rPr>
              <a:t>Солтүстік-батыстан</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жел</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соғады</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күші</a:t>
            </a:r>
            <a:r>
              <a:rPr lang="ru-RU" altLang="ru-RU" sz="1200" dirty="0">
                <a:latin typeface="Times New Roman" panose="02020603050405020304" pitchFamily="18" charset="0"/>
                <a:cs typeface="Times New Roman" panose="02020603050405020304" pitchFamily="18" charset="0"/>
              </a:rPr>
              <a:t> 9-14 м/с, </a:t>
            </a:r>
            <a:r>
              <a:rPr lang="ru-RU" altLang="ru-RU" sz="1200" dirty="0" err="1">
                <a:latin typeface="Times New Roman" panose="02020603050405020304" pitchFamily="18" charset="0"/>
                <a:cs typeface="Times New Roman" panose="02020603050405020304" pitchFamily="18" charset="0"/>
              </a:rPr>
              <a:t>түнде</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екпіні</a:t>
            </a:r>
            <a:r>
              <a:rPr lang="ru-RU" altLang="ru-RU" sz="1200" dirty="0">
                <a:latin typeface="Times New Roman" panose="02020603050405020304" pitchFamily="18" charset="0"/>
                <a:cs typeface="Times New Roman" panose="02020603050405020304" pitchFamily="18" charset="0"/>
              </a:rPr>
              <a:t> 15-20 м/с</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Ауа</a:t>
            </a:r>
            <a:r>
              <a:rPr lang="ru-RU" altLang="ru-RU" sz="1200" dirty="0" smtClean="0">
                <a:latin typeface="Times New Roman" panose="02020603050405020304" pitchFamily="18" charset="0"/>
                <a:cs typeface="Times New Roman" panose="02020603050405020304" pitchFamily="18" charset="0"/>
              </a:rPr>
              <a:t> </a:t>
            </a:r>
            <a:r>
              <a:rPr lang="kk-KZ" altLang="ru-RU" sz="1200" dirty="0" smtClean="0">
                <a:latin typeface="Times New Roman" panose="02020603050405020304" pitchFamily="18" charset="0"/>
                <a:cs typeface="Times New Roman" panose="02020603050405020304" pitchFamily="18" charset="0"/>
              </a:rPr>
              <a:t>температурасы </a:t>
            </a:r>
            <a:r>
              <a:rPr lang="kk-KZ" altLang="ru-RU" sz="1200" dirty="0">
                <a:latin typeface="Times New Roman" panose="02020603050405020304" pitchFamily="18" charset="0"/>
                <a:cs typeface="Times New Roman" panose="02020603050405020304" pitchFamily="18" charset="0"/>
              </a:rPr>
              <a:t>түнде 8-10 градус жылы.</a:t>
            </a:r>
            <a:endParaRPr lang="kk-KZ" altLang="ru-RU" sz="120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17 </a:t>
            </a:r>
            <a:r>
              <a:rPr lang="ru-RU" altLang="ru-RU" sz="1200" b="1" dirty="0" err="1">
                <a:latin typeface="Times New Roman" panose="02020603050405020304" pitchFamily="18" charset="0"/>
                <a:cs typeface="Times New Roman" panose="02020603050405020304" pitchFamily="18" charset="0"/>
              </a:rPr>
              <a:t>мамыр</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22523" y="3245574"/>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39723" y="2645566"/>
            <a:ext cx="4765211"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dirty="0" smtClean="0">
                <a:solidFill>
                  <a:schemeClr val="tx1"/>
                </a:solidFill>
                <a:latin typeface="Times New Roman" pitchFamily="18" charset="0"/>
                <a:cs typeface="Times New Roman" pitchFamily="18" charset="0"/>
                <a:sym typeface="+mn-ea"/>
              </a:rPr>
              <a:t>заттардың</a:t>
            </a:r>
            <a:r>
              <a:rPr lang="kk-KZ" altLang="en-US" sz="1200" b="1" dirty="0" smtClean="0">
                <a:solidFill>
                  <a:schemeClr val="tx1"/>
                </a:solidFill>
                <a:latin typeface="Times New Roman" pitchFamily="18" charset="0"/>
                <a:cs typeface="Times New Roman" pitchFamily="18" charset="0"/>
                <a:sym typeface="+mn-ea"/>
              </a:rPr>
              <a:t> 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931944935"/>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 xmlns:a16="http://schemas.microsoft.com/office/drawing/2014/main" val="3583770891"/>
                    </a:ext>
                  </a:extLst>
                </a:gridCol>
                <a:gridCol w="1403905">
                  <a:extLst>
                    <a:ext uri="{9D8B030D-6E8A-4147-A177-3AD203B41FA5}">
                      <a16:colId xmlns="" xmlns:a16="http://schemas.microsoft.com/office/drawing/2014/main" val="1276116030"/>
                    </a:ext>
                  </a:extLst>
                </a:gridCol>
                <a:gridCol w="1409411">
                  <a:extLst>
                    <a:ext uri="{9D8B030D-6E8A-4147-A177-3AD203B41FA5}">
                      <a16:colId xmlns="" xmlns:a16="http://schemas.microsoft.com/office/drawing/2014/main"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285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1.779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290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0.966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0.041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1255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0.251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0.364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0.508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29469"/>
            <a:ext cx="434266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a:solidFill>
                  <a:srgbClr val="000000"/>
                </a:solidFill>
                <a:latin typeface="Times New Roman" panose="02020603050405020304" pitchFamily="18" charset="0"/>
                <a:cs typeface="Times New Roman" panose="02020603050405020304" pitchFamily="18" charset="0"/>
              </a:rPr>
              <a:t>: Жайнакова З.Ж</a:t>
            </a:r>
            <a:r>
              <a:rPr lang="kk-KZ" altLang="ru-RU" sz="1200" b="1" i="1" dirty="0" smtClean="0">
                <a:latin typeface="Times New Roman" panose="02020603050405020304" pitchFamily="18" charset="0"/>
                <a:cs typeface="Times New Roman" panose="02020603050405020304" pitchFamily="18" charset="0"/>
              </a:rPr>
              <a:t>./Төкен </a:t>
            </a:r>
            <a:r>
              <a:rPr lang="kk-KZ" altLang="ru-RU" sz="1200" b="1" i="1" dirty="0" smtClean="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26612</TotalTime>
  <Words>629</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4845</cp:revision>
  <cp:lastPrinted>2021-07-01T07:38:07Z</cp:lastPrinted>
  <dcterms:created xsi:type="dcterms:W3CDTF">2018-03-27T06:03:00Z</dcterms:created>
  <dcterms:modified xsi:type="dcterms:W3CDTF">2025-05-17T07:32:10Z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