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199" autoAdjust="0"/>
  </p:normalViewPr>
  <p:slideViewPr>
    <p:cSldViewPr>
      <p:cViewPr varScale="1">
        <p:scale>
          <a:sx n="120" d="100"/>
          <a:sy n="120" d="100"/>
        </p:scale>
        <p:origin x="2054" y="6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7420862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lab_atr@"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dirty="0" err="1">
                <a:solidFill>
                  <a:srgbClr val="0070C0"/>
                </a:solidFill>
                <a:latin typeface="Times New Roman" pitchFamily="18" charset="0"/>
                <a:cs typeface="Times New Roman" pitchFamily="18" charset="0"/>
              </a:rPr>
              <a:t>Қазақстан</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Республикасы</a:t>
            </a:r>
            <a:r>
              <a:rPr lang="ru-RU" altLang="ru-RU" sz="1400" b="1" dirty="0">
                <a:solidFill>
                  <a:srgbClr val="0070C0"/>
                </a:solidFill>
                <a:latin typeface="Times New Roman" pitchFamily="18" charset="0"/>
                <a:cs typeface="Times New Roman" pitchFamily="18" charset="0"/>
              </a:rPr>
              <a:t> Экология </a:t>
            </a:r>
            <a:r>
              <a:rPr lang="ru-RU" altLang="ru-RU" sz="1400" b="1" dirty="0" err="1">
                <a:solidFill>
                  <a:srgbClr val="0070C0"/>
                </a:solidFill>
                <a:latin typeface="Times New Roman" pitchFamily="18" charset="0"/>
                <a:cs typeface="Times New Roman" pitchFamily="18" charset="0"/>
              </a:rPr>
              <a:t>және</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табиғи</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ресурстар</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министрлігі</a:t>
            </a:r>
            <a:endParaRPr lang="ru-RU" altLang="ru-RU" sz="1400" b="1" dirty="0">
              <a:solidFill>
                <a:srgbClr val="0070C0"/>
              </a:solidFill>
              <a:latin typeface="Times New Roman" pitchFamily="18" charset="0"/>
              <a:cs typeface="Times New Roman" pitchFamily="18" charset="0"/>
            </a:endParaRPr>
          </a:p>
          <a:p>
            <a:pPr algn="ctr" eaLnBrk="1" hangingPunct="1">
              <a:buFont typeface="Arial" pitchFamily="34" charset="0"/>
              <a:buNone/>
            </a:pPr>
            <a:r>
              <a:rPr lang="ru-RU" altLang="ru-RU" sz="1200" b="1" dirty="0">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3"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3208093054"/>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№141</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21 мамыр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2882131351"/>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val="20000"/>
                    </a:ext>
                  </a:extLst>
                </a:gridCol>
                <a:gridCol w="1488518">
                  <a:extLst>
                    <a:ext uri="{9D8B030D-6E8A-4147-A177-3AD203B41FA5}">
                      <a16:colId xmlns:a16="http://schemas.microsoft.com/office/drawing/2014/main" val="20001"/>
                    </a:ext>
                  </a:extLst>
                </a:gridCol>
                <a:gridCol w="1447765">
                  <a:extLst>
                    <a:ext uri="{9D8B030D-6E8A-4147-A177-3AD203B41FA5}">
                      <a16:colId xmlns:a16="http://schemas.microsoft.com/office/drawing/2014/main"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63</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a:solidFill>
                          <a:schemeClr val="tx1"/>
                        </a:solidFill>
                        <a:effectLst/>
                        <a:latin typeface="Times New Roman" pitchFamily="18" charset="0"/>
                        <a:cs typeface="Times New Roman" pitchFamily="18" charset="0"/>
                      </a:endParaRPr>
                    </a:p>
                    <a:p>
                      <a:pPr algn="ctr" fontAlgn="b"/>
                      <a:r>
                        <a:rPr lang="kk-KZ" sz="1000" b="0" i="0" u="none" strike="noStrike" dirty="0">
                          <a:solidFill>
                            <a:schemeClr val="tx1"/>
                          </a:solidFill>
                          <a:effectLst/>
                          <a:latin typeface="Times New Roman" pitchFamily="18" charset="0"/>
                          <a:cs typeface="Times New Roman" pitchFamily="18" charset="0"/>
                        </a:rPr>
                        <a:t>0,394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50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0,165</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575</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0,115</a:t>
                      </a:r>
                      <a:endParaRPr lang="en-US"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5</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0,025</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15</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0,039</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2025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en-US"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21 мамыр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2046714"/>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150" b="1" dirty="0">
                <a:latin typeface="Times New Roman" pitchFamily="18" charset="0"/>
                <a:cs typeface="Times New Roman" pitchFamily="18" charset="0"/>
              </a:rPr>
              <a:t>Атырау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r>
              <a:rPr lang="ru-RU" altLang="ru-RU" sz="1150" b="1" dirty="0">
                <a:latin typeface="Times New Roman" pitchFamily="18" charset="0"/>
                <a:cs typeface="Times New Roman" pitchFamily="18" charset="0"/>
              </a:rPr>
              <a:t> </a:t>
            </a:r>
          </a:p>
          <a:p>
            <a:pPr algn="ctr" eaLnBrk="1" hangingPunct="1">
              <a:buFont typeface="Arial" pitchFamily="34" charset="0"/>
              <a:buNone/>
            </a:pPr>
            <a:r>
              <a:rPr lang="kk-KZ" altLang="ru-RU" sz="1150" b="1" dirty="0">
                <a:latin typeface="Times New Roman" pitchFamily="18" charset="0"/>
                <a:cs typeface="Times New Roman" pitchFamily="18" charset="0"/>
              </a:rPr>
              <a:t>22 мамырға </a:t>
            </a:r>
            <a:r>
              <a:rPr lang="ru-RU" altLang="ru-RU" sz="1150" b="1" dirty="0" err="1">
                <a:latin typeface="Times New Roman" pitchFamily="18" charset="0"/>
                <a:cs typeface="Times New Roman" pitchFamily="18" charset="0"/>
              </a:rPr>
              <a:t>арналған</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ауа-райы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болжамы</a:t>
            </a:r>
            <a:r>
              <a:rPr lang="ru-RU" altLang="ru-RU" sz="1150" b="1" dirty="0">
                <a:latin typeface="Times New Roman" pitchFamily="18" charset="0"/>
                <a:cs typeface="Times New Roman" pitchFamily="18" charset="0"/>
              </a:rPr>
              <a:t>   </a:t>
            </a:r>
          </a:p>
          <a:p>
            <a:pPr algn="ctr" eaLnBrk="1" hangingPunct="1">
              <a:buFont typeface="Arial" pitchFamily="34" charset="0"/>
              <a:buNone/>
            </a:pPr>
            <a:r>
              <a:rPr lang="ru-RU" altLang="ru-RU" sz="1150" b="1" dirty="0">
                <a:latin typeface="Times New Roman" pitchFamily="18" charset="0"/>
                <a:cs typeface="Times New Roman" pitchFamily="18" charset="0"/>
              </a:rPr>
              <a:t>2025 </a:t>
            </a:r>
            <a:r>
              <a:rPr lang="ru-RU" altLang="ru-RU" sz="1150" b="1" dirty="0" err="1">
                <a:latin typeface="Times New Roman" pitchFamily="18" charset="0"/>
                <a:cs typeface="Times New Roman" pitchFamily="18" charset="0"/>
              </a:rPr>
              <a:t>жыл</a:t>
            </a:r>
            <a:r>
              <a:rPr lang="ru-RU" altLang="ru-RU" sz="1150" b="1" dirty="0">
                <a:latin typeface="Times New Roman" pitchFamily="18" charset="0"/>
                <a:cs typeface="Times New Roman" pitchFamily="18" charset="0"/>
              </a:rPr>
              <a:t>  21</a:t>
            </a:r>
            <a:r>
              <a:rPr lang="kk-KZ" altLang="ru-RU" sz="1150" b="1" dirty="0">
                <a:latin typeface="Times New Roman" pitchFamily="18" charset="0"/>
                <a:cs typeface="Times New Roman" pitchFamily="18" charset="0"/>
              </a:rPr>
              <a:t> мамыр</a:t>
            </a:r>
            <a:r>
              <a:rPr lang="ru-RU" altLang="ru-RU" sz="1150" b="1" dirty="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сағаттан</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бастап</a:t>
            </a:r>
            <a:r>
              <a:rPr lang="ru-RU" altLang="ru-RU" sz="1150" b="1" dirty="0">
                <a:latin typeface="Times New Roman" pitchFamily="18" charset="0"/>
                <a:cs typeface="Times New Roman" pitchFamily="18" charset="0"/>
              </a:rPr>
              <a:t>  22 </a:t>
            </a:r>
            <a:r>
              <a:rPr lang="ru-RU" altLang="ru-RU" sz="1150" b="1" dirty="0" err="1">
                <a:latin typeface="Times New Roman" pitchFamily="18" charset="0"/>
                <a:cs typeface="Times New Roman" pitchFamily="18" charset="0"/>
              </a:rPr>
              <a:t>мамыр</a:t>
            </a:r>
            <a:r>
              <a:rPr lang="ru-RU" altLang="ru-RU" sz="1150" b="1" dirty="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сағатқа</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дейін</a:t>
            </a:r>
            <a:endParaRPr lang="ru-RU" altLang="ru-RU" sz="1150" b="1" dirty="0">
              <a:latin typeface="Times New Roman" pitchFamily="18" charset="0"/>
              <a:cs typeface="Times New Roman" pitchFamily="18" charset="0"/>
            </a:endParaRPr>
          </a:p>
          <a:p>
            <a:pPr algn="just" eaLnBrk="1" hangingPunct="1"/>
            <a:r>
              <a:rPr lang="ru-RU" sz="1150" kern="1400" dirty="0" err="1">
                <a:latin typeface="Times New Roman"/>
                <a:ea typeface="Times New Roman"/>
              </a:rPr>
              <a:t>Көшпелі</a:t>
            </a:r>
            <a:r>
              <a:rPr lang="ru-RU" sz="1150" kern="1400" dirty="0">
                <a:latin typeface="Times New Roman"/>
                <a:ea typeface="Times New Roman"/>
              </a:rPr>
              <a:t> </a:t>
            </a:r>
            <a:r>
              <a:rPr lang="ru-RU" sz="1150" kern="1400" dirty="0" err="1">
                <a:latin typeface="Times New Roman"/>
                <a:ea typeface="Times New Roman"/>
              </a:rPr>
              <a:t>бұлтты</a:t>
            </a:r>
            <a:r>
              <a:rPr lang="ru-RU" sz="1150" kern="1400" dirty="0">
                <a:latin typeface="Times New Roman"/>
                <a:ea typeface="Times New Roman"/>
              </a:rPr>
              <a:t>, </a:t>
            </a:r>
            <a:r>
              <a:rPr lang="ru-RU" sz="1150" kern="1400" dirty="0" err="1">
                <a:latin typeface="Times New Roman"/>
                <a:ea typeface="Times New Roman"/>
              </a:rPr>
              <a:t>жауын-шашынсыз</a:t>
            </a:r>
            <a:r>
              <a:rPr lang="ru-RU" sz="1150" kern="1400" dirty="0">
                <a:latin typeface="Times New Roman"/>
                <a:ea typeface="Times New Roman"/>
              </a:rPr>
              <a:t>. </a:t>
            </a:r>
            <a:r>
              <a:rPr lang="ru-RU" sz="1150" kern="1400" dirty="0" err="1">
                <a:latin typeface="Times New Roman"/>
                <a:ea typeface="Times New Roman"/>
              </a:rPr>
              <a:t>Оңтүстік-батыстан</a:t>
            </a:r>
            <a:r>
              <a:rPr lang="ru-RU" sz="1150" kern="1400" dirty="0">
                <a:latin typeface="Times New Roman"/>
                <a:ea typeface="Times New Roman"/>
              </a:rPr>
              <a:t>, </a:t>
            </a:r>
            <a:r>
              <a:rPr lang="ru-RU" sz="1150" kern="1400" dirty="0" err="1">
                <a:latin typeface="Times New Roman"/>
                <a:ea typeface="Times New Roman"/>
              </a:rPr>
              <a:t>батыстан</a:t>
            </a:r>
            <a:r>
              <a:rPr lang="ru-RU" sz="1150" kern="1400" dirty="0">
                <a:latin typeface="Times New Roman"/>
                <a:ea typeface="Times New Roman"/>
              </a:rPr>
              <a:t> </a:t>
            </a:r>
            <a:r>
              <a:rPr lang="ru-RU" sz="1150" kern="1400" dirty="0" err="1">
                <a:latin typeface="Times New Roman"/>
                <a:ea typeface="Times New Roman"/>
              </a:rPr>
              <a:t>жел</a:t>
            </a:r>
            <a:r>
              <a:rPr lang="ru-RU" sz="1150" kern="1400" dirty="0">
                <a:latin typeface="Times New Roman"/>
                <a:ea typeface="Times New Roman"/>
              </a:rPr>
              <a:t> </a:t>
            </a:r>
            <a:r>
              <a:rPr lang="ru-RU" sz="1150" kern="1400" dirty="0" err="1">
                <a:latin typeface="Times New Roman"/>
                <a:ea typeface="Times New Roman"/>
              </a:rPr>
              <a:t>соғады</a:t>
            </a:r>
            <a:r>
              <a:rPr lang="ru-RU" sz="1150" kern="1400" dirty="0">
                <a:latin typeface="Times New Roman"/>
                <a:ea typeface="Times New Roman"/>
              </a:rPr>
              <a:t>, </a:t>
            </a:r>
            <a:r>
              <a:rPr lang="ru-RU" sz="1150" kern="1400" dirty="0" err="1">
                <a:latin typeface="Times New Roman"/>
                <a:ea typeface="Times New Roman"/>
              </a:rPr>
              <a:t>күші</a:t>
            </a:r>
            <a:r>
              <a:rPr lang="ru-RU" sz="1150" kern="1400" dirty="0">
                <a:latin typeface="Times New Roman"/>
                <a:ea typeface="Times New Roman"/>
              </a:rPr>
              <a:t> 9-14 м/с. </a:t>
            </a:r>
            <a:r>
              <a:rPr lang="ru-RU" sz="1150" kern="1400" dirty="0" err="1">
                <a:latin typeface="Times New Roman"/>
                <a:ea typeface="Times New Roman"/>
              </a:rPr>
              <a:t>Ауа</a:t>
            </a:r>
            <a:r>
              <a:rPr lang="ru-RU" sz="1150" kern="1400" dirty="0">
                <a:latin typeface="Times New Roman"/>
                <a:ea typeface="Times New Roman"/>
              </a:rPr>
              <a:t> </a:t>
            </a:r>
            <a:r>
              <a:rPr lang="ru-RU" sz="1150" kern="1400" dirty="0" err="1">
                <a:latin typeface="Times New Roman"/>
                <a:ea typeface="Times New Roman"/>
              </a:rPr>
              <a:t>температурасы</a:t>
            </a:r>
            <a:r>
              <a:rPr lang="ru-RU" sz="1150" kern="1400" dirty="0">
                <a:latin typeface="Times New Roman"/>
                <a:ea typeface="Times New Roman"/>
              </a:rPr>
              <a:t> </a:t>
            </a:r>
            <a:r>
              <a:rPr lang="ru-RU" sz="1150" kern="1400" dirty="0" err="1">
                <a:latin typeface="Times New Roman"/>
                <a:ea typeface="Times New Roman"/>
              </a:rPr>
              <a:t>түнде</a:t>
            </a:r>
            <a:r>
              <a:rPr lang="ru-RU" sz="1150" kern="1400" dirty="0">
                <a:latin typeface="Times New Roman"/>
                <a:ea typeface="Times New Roman"/>
              </a:rPr>
              <a:t> 12-14, </a:t>
            </a:r>
            <a:r>
              <a:rPr lang="ru-RU" sz="1150" kern="1400" dirty="0" err="1">
                <a:latin typeface="Times New Roman"/>
                <a:ea typeface="Times New Roman"/>
              </a:rPr>
              <a:t>күндіз</a:t>
            </a:r>
            <a:r>
              <a:rPr lang="ru-RU" sz="1150" kern="1400" dirty="0">
                <a:latin typeface="Times New Roman"/>
                <a:ea typeface="Times New Roman"/>
              </a:rPr>
              <a:t> 23-25 </a:t>
            </a:r>
            <a:r>
              <a:rPr lang="ru-RU" sz="1150" kern="1400" dirty="0" err="1">
                <a:latin typeface="Times New Roman"/>
                <a:ea typeface="Times New Roman"/>
              </a:rPr>
              <a:t>жылы</a:t>
            </a:r>
            <a:r>
              <a:rPr lang="ru-RU" sz="1150" kern="1400" dirty="0">
                <a:latin typeface="Times New Roman"/>
                <a:ea typeface="Times New Roman"/>
              </a:rPr>
              <a:t>.</a:t>
            </a:r>
          </a:p>
          <a:p>
            <a:pPr algn="just" eaLnBrk="1" hangingPunct="1"/>
            <a:endParaRPr lang="ru-RU" altLang="ru-RU" sz="1150" b="1" dirty="0">
              <a:latin typeface="Times New Roman" pitchFamily="18" charset="0"/>
              <a:cs typeface="Times New Roman" pitchFamily="18" charset="0"/>
            </a:endParaRPr>
          </a:p>
          <a:p>
            <a:pPr algn="ctr" eaLnBrk="1" hangingPunct="1"/>
            <a:r>
              <a:rPr lang="ru-RU" altLang="ru-RU" sz="1150" b="1" dirty="0">
                <a:latin typeface="Times New Roman" pitchFamily="18" charset="0"/>
                <a:cs typeface="Times New Roman" pitchFamily="18" charset="0"/>
              </a:rPr>
              <a:t>2025 </a:t>
            </a:r>
            <a:r>
              <a:rPr lang="ru-RU" altLang="ru-RU" sz="1150" b="1" dirty="0" err="1">
                <a:latin typeface="Times New Roman" pitchFamily="18" charset="0"/>
                <a:cs typeface="Times New Roman" pitchFamily="18" charset="0"/>
              </a:rPr>
              <a:t>жыл</a:t>
            </a:r>
            <a:r>
              <a:rPr lang="ru-RU" altLang="ru-RU" sz="1150" b="1" dirty="0">
                <a:latin typeface="Times New Roman" pitchFamily="18" charset="0"/>
                <a:cs typeface="Times New Roman" pitchFamily="18" charset="0"/>
              </a:rPr>
              <a:t> 22</a:t>
            </a:r>
            <a:r>
              <a:rPr lang="kk-KZ" altLang="ru-RU" sz="1150" b="1" dirty="0">
                <a:latin typeface="Times New Roman" pitchFamily="18" charset="0"/>
                <a:cs typeface="Times New Roman" pitchFamily="18" charset="0"/>
              </a:rPr>
              <a:t> мамыр </a:t>
            </a:r>
            <a:r>
              <a:rPr lang="ru-RU" altLang="ru-RU" sz="1150" b="1" dirty="0">
                <a:latin typeface="Times New Roman" pitchFamily="18" charset="0"/>
                <a:cs typeface="Times New Roman" pitchFamily="18" charset="0"/>
              </a:rPr>
              <a:t>20 </a:t>
            </a:r>
            <a:r>
              <a:rPr lang="ru-RU" altLang="ru-RU" sz="1150" b="1" dirty="0" err="1">
                <a:latin typeface="Times New Roman" pitchFamily="18" charset="0"/>
                <a:cs typeface="Times New Roman" pitchFamily="18" charset="0"/>
              </a:rPr>
              <a:t>сағаттан</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бастап</a:t>
            </a:r>
            <a:r>
              <a:rPr lang="ru-RU" altLang="ru-RU" sz="1150" b="1" dirty="0">
                <a:latin typeface="Times New Roman" pitchFamily="18" charset="0"/>
                <a:cs typeface="Times New Roman" pitchFamily="18" charset="0"/>
              </a:rPr>
              <a:t> 23 </a:t>
            </a:r>
            <a:r>
              <a:rPr lang="kk-KZ" altLang="ru-RU" sz="1150" b="1" dirty="0">
                <a:latin typeface="Times New Roman" pitchFamily="18" charset="0"/>
                <a:cs typeface="Times New Roman" pitchFamily="18" charset="0"/>
              </a:rPr>
              <a:t>мамыр</a:t>
            </a:r>
            <a:endParaRPr lang="en-US" altLang="ru-RU" sz="1150" b="1" dirty="0">
              <a:latin typeface="Times New Roman" pitchFamily="18" charset="0"/>
              <a:cs typeface="Times New Roman" pitchFamily="18" charset="0"/>
            </a:endParaRPr>
          </a:p>
          <a:p>
            <a:pPr algn="ctr" eaLnBrk="1" hangingPunct="1"/>
            <a:r>
              <a:rPr lang="ru-RU" altLang="ru-RU" sz="1150" b="1" dirty="0">
                <a:latin typeface="Times New Roman" pitchFamily="18" charset="0"/>
                <a:cs typeface="Times New Roman" pitchFamily="18" charset="0"/>
              </a:rPr>
              <a:t>08 </a:t>
            </a:r>
            <a:r>
              <a:rPr lang="ru-RU" altLang="ru-RU" sz="1150" b="1" dirty="0" err="1">
                <a:latin typeface="Times New Roman" pitchFamily="18" charset="0"/>
                <a:cs typeface="Times New Roman" pitchFamily="18" charset="0"/>
              </a:rPr>
              <a:t>сағатқа</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дейін</a:t>
            </a:r>
            <a:endParaRPr lang="ru-RU" altLang="ru-RU" sz="1150" b="1" dirty="0">
              <a:latin typeface="Times New Roman" pitchFamily="18" charset="0"/>
              <a:cs typeface="Times New Roman" pitchFamily="18" charset="0"/>
            </a:endParaRPr>
          </a:p>
          <a:p>
            <a:pPr algn="just"/>
            <a:r>
              <a:rPr lang="ru-RU" sz="1150" kern="1400" dirty="0" err="1">
                <a:latin typeface="Times New Roman"/>
                <a:ea typeface="Times New Roman"/>
              </a:rPr>
              <a:t>Аздаған</a:t>
            </a:r>
            <a:r>
              <a:rPr lang="ru-RU" sz="1150" kern="1400" dirty="0">
                <a:latin typeface="Times New Roman"/>
                <a:ea typeface="Times New Roman"/>
              </a:rPr>
              <a:t> </a:t>
            </a:r>
            <a:r>
              <a:rPr lang="ru-RU" sz="1150" kern="1400" dirty="0" err="1">
                <a:latin typeface="Times New Roman"/>
                <a:ea typeface="Times New Roman"/>
              </a:rPr>
              <a:t>бұлтты</a:t>
            </a:r>
            <a:r>
              <a:rPr lang="ru-RU" sz="1150" kern="1400" dirty="0">
                <a:latin typeface="Times New Roman"/>
                <a:ea typeface="Times New Roman"/>
              </a:rPr>
              <a:t>, </a:t>
            </a:r>
            <a:r>
              <a:rPr lang="ru-RU" sz="1150" kern="1400" dirty="0" err="1">
                <a:latin typeface="Times New Roman"/>
                <a:ea typeface="Times New Roman"/>
              </a:rPr>
              <a:t>жауын-шашынсыз</a:t>
            </a:r>
            <a:r>
              <a:rPr lang="kk-KZ" sz="1150" kern="1400" dirty="0">
                <a:latin typeface="Times New Roman"/>
                <a:ea typeface="Times New Roman"/>
              </a:rPr>
              <a:t>. Батыстан жел соғады, күші 5-10 м/с. Ауа температурасы 12-14 жылы</a:t>
            </a:r>
            <a:r>
              <a:rPr lang="kk-KZ" sz="1200" kern="1400" dirty="0">
                <a:latin typeface="Times New Roman"/>
                <a:ea typeface="Times New Roman"/>
              </a:rPr>
              <a:t>.</a:t>
            </a:r>
          </a:p>
        </p:txBody>
      </p:sp>
      <p:sp>
        <p:nvSpPr>
          <p:cNvPr id="20" name="TextBox 13"/>
          <p:cNvSpPr txBox="1"/>
          <p:nvPr/>
        </p:nvSpPr>
        <p:spPr>
          <a:xfrm>
            <a:off x="4964112" y="318409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4112" y="2347526"/>
            <a:ext cx="4743056" cy="8002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150" dirty="0" err="1">
                <a:solidFill>
                  <a:schemeClr val="tx1"/>
                </a:solidFill>
                <a:latin typeface="Times New Roman" panose="02020603050405020304" pitchFamily="18" charset="0"/>
                <a:cs typeface="Times New Roman" panose="02020603050405020304" pitchFamily="18" charset="0"/>
              </a:rPr>
              <a:t>Метеорологиялық</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заттардың</a:t>
            </a:r>
            <a:r>
              <a:rPr lang="ru-RU" sz="1150" b="1" dirty="0">
                <a:solidFill>
                  <a:schemeClr val="tx1"/>
                </a:solidFill>
                <a:latin typeface="Times New Roman" panose="02020603050405020304" pitchFamily="18" charset="0"/>
                <a:cs typeface="Times New Roman" panose="02020603050405020304" pitchFamily="18" charset="0"/>
              </a:rPr>
              <a:t> </a:t>
            </a:r>
            <a:r>
              <a:rPr lang="kk-KZ" sz="1150" b="1" dirty="0">
                <a:solidFill>
                  <a:schemeClr val="tx1"/>
                </a:solidFill>
                <a:latin typeface="Times New Roman" panose="02020603050405020304" pitchFamily="18" charset="0"/>
                <a:cs typeface="Times New Roman" panose="02020603050405020304" pitchFamily="18" charset="0"/>
              </a:rPr>
              <a:t>сейілуіне </a:t>
            </a:r>
            <a:r>
              <a:rPr lang="kk-KZ" altLang="en-US" sz="1150" dirty="0">
                <a:solidFill>
                  <a:schemeClr val="tx1"/>
                </a:solidFill>
                <a:latin typeface="Times New Roman" pitchFamily="18" charset="0"/>
                <a:cs typeface="Times New Roman" pitchFamily="18" charset="0"/>
                <a:sym typeface="+mn-ea"/>
              </a:rPr>
              <a:t>ықпал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 </a:t>
            </a:r>
          </a:p>
          <a:p>
            <a:pPr algn="just">
              <a:defRPr/>
            </a:pPr>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a:solidFill>
                  <a:schemeClr val="tx1"/>
                </a:solidFill>
                <a:latin typeface="Times New Roman" panose="02020603050405020304" pitchFamily="18" charset="0"/>
                <a:cs typeface="Times New Roman" panose="02020603050405020304" pitchFamily="18" charset="0"/>
              </a:rPr>
              <a:t>төмен </a:t>
            </a:r>
            <a:r>
              <a:rPr lang="ru-RU" sz="1150" dirty="0" err="1">
                <a:solidFill>
                  <a:schemeClr val="tx1"/>
                </a:solidFill>
                <a:latin typeface="Times New Roman" panose="02020603050405020304" pitchFamily="18" charset="0"/>
                <a:cs typeface="Times New Roman" panose="02020603050405020304" pitchFamily="18" charset="0"/>
              </a:rPr>
              <a:t>болады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44624"/>
            <a:ext cx="9648825" cy="658160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068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dirty="0">
                <a:solidFill>
                  <a:srgbClr val="000000"/>
                </a:solidFill>
                <a:latin typeface="Times New Roman" pitchFamily="18" charset="0"/>
                <a:cs typeface="Times New Roman" pitchFamily="18" charset="0"/>
              </a:rPr>
              <a:t>Атырау </a:t>
            </a:r>
            <a:r>
              <a:rPr lang="ru-RU" altLang="ru-RU" sz="1200" dirty="0" err="1">
                <a:solidFill>
                  <a:srgbClr val="000000"/>
                </a:solidFill>
                <a:latin typeface="Times New Roman" pitchFamily="18" charset="0"/>
                <a:cs typeface="Times New Roman" pitchFamily="18" charset="0"/>
              </a:rPr>
              <a:t>қаласында</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атмосфералық</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ауаның</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ластану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деңгейін</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5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бекетінде</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жүргізіледі</a:t>
            </a:r>
            <a:r>
              <a:rPr lang="ru-RU" altLang="ru-RU" sz="1200" dirty="0">
                <a:solidFill>
                  <a:srgbClr val="000000"/>
                </a:solidFill>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1 бекет –</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Самал</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Ә.Кекілбаев</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15;</a:t>
            </a:r>
          </a:p>
          <a:p>
            <a:pPr algn="just" eaLnBrk="1" hangingPunct="1">
              <a:buFont typeface="Arial" pitchFamily="34" charset="0"/>
              <a:buNone/>
            </a:pPr>
            <a:r>
              <a:rPr lang="kk-KZ" altLang="ru-RU" sz="1200" dirty="0">
                <a:latin typeface="Times New Roman" pitchFamily="18" charset="0"/>
                <a:cs typeface="Times New Roman" pitchFamily="18" charset="0"/>
              </a:rPr>
              <a:t>№ 5 бекет – Құрсай шағын ауданы, Қарабау көшесі, құрылыс 12</a:t>
            </a:r>
            <a:r>
              <a:rPr lang="ru-RU" altLang="ru-RU" sz="1200" dirty="0">
                <a:latin typeface="Times New Roman" pitchFamily="18" charset="0"/>
                <a:cs typeface="Times New Roman" pitchFamily="18" charset="0"/>
              </a:rPr>
              <a:t>;</a:t>
            </a:r>
            <a:endParaRPr lang="kk-KZ"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6 бекет – </a:t>
            </a:r>
            <a:r>
              <a:rPr lang="ru-RU" altLang="ru-RU" sz="1200" dirty="0" err="1">
                <a:latin typeface="Times New Roman" pitchFamily="18" charset="0"/>
                <a:cs typeface="Times New Roman" pitchFamily="18" charset="0"/>
              </a:rPr>
              <a:t>Жұлдыз</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№6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29</a:t>
            </a:r>
            <a:r>
              <a:rPr lang="kk-KZ" altLang="ru-RU" sz="1200" dirty="0">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9 бекет – Береке шағын ауданы, Береке өндірістік аймағы ауданы.</a:t>
            </a:r>
            <a:endParaRPr lang="ru-RU" altLang="ru-RU" sz="1200" dirty="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dirty="0">
                <a:latin typeface="Times New Roman" pitchFamily="18" charset="0"/>
                <a:cs typeface="Times New Roman" pitchFamily="18" charset="0"/>
              </a:rPr>
              <a:t>«Р» </a:t>
            </a:r>
            <a:r>
              <a:rPr lang="ru-RU" altLang="ru-RU" sz="1200" i="1" dirty="0" err="1">
                <a:latin typeface="Times New Roman" pitchFamily="18" charset="0"/>
                <a:cs typeface="Times New Roman" pitchFamily="18" charset="0"/>
              </a:rPr>
              <a:t>параметрі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қала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бойынша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ауаның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ластануының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жалпыланған</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көрсеткіші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болып</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табылады</a:t>
            </a:r>
            <a:r>
              <a:rPr lang="ru-RU" altLang="ru-RU" sz="1200" i="1" dirty="0">
                <a:latin typeface="Times New Roman" pitchFamily="18" charset="0"/>
                <a:cs typeface="Times New Roman" pitchFamily="18" charset="0"/>
              </a:rPr>
              <a:t>.</a:t>
            </a:r>
            <a:endParaRPr lang="ru-RU" altLang="ru-RU" sz="1200" dirty="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lab_atr@</a:t>
                        </a:r>
                        <a:r>
                          <a:rPr lang="en-US" altLang="x-none" sz="800" b="1" dirty="0">
                            <a:latin typeface="Times New Roman" panose="02020603050405020304" pitchFamily="18" charset="0"/>
                            <a:cs typeface="Times New Roman" panose="02020603050405020304" pitchFamily="18" charset="0"/>
                            <a:hlinkClick r:id="rId3"/>
                          </a:rPr>
                          <a:t>meteo.k</a:t>
                        </a:r>
                        <a:r>
                          <a:rPr lang="en-US" altLang="x-none" sz="800" dirty="0">
                            <a:latin typeface="Times New Roman" panose="02020603050405020304" pitchFamily="18" charset="0"/>
                            <a:cs typeface="Times New Roman" panose="02020603050405020304" pitchFamily="18" charset="0"/>
                          </a:rPr>
                          <a:t>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Гиляжева</a:t>
            </a:r>
            <a:r>
              <a:rPr lang="ru-RU" altLang="ru-RU" sz="1200" b="1" i="1">
                <a:solidFill>
                  <a:srgbClr val="000000"/>
                </a:solidFill>
                <a:latin typeface="Times New Roman" pitchFamily="18" charset="0"/>
                <a:cs typeface="Times New Roman" pitchFamily="18" charset="0"/>
              </a:rPr>
              <a:t> М</a:t>
            </a:r>
            <a:r>
              <a:rPr lang="kk-KZ" altLang="ru-RU" sz="1200" b="1" i="1">
                <a:solidFill>
                  <a:srgbClr val="000000"/>
                </a:solidFill>
                <a:latin typeface="Times New Roman" pitchFamily="18" charset="0"/>
                <a:cs typeface="Times New Roman" pitchFamily="18" charset="0"/>
              </a:rPr>
              <a:t>. </a:t>
            </a:r>
            <a:r>
              <a:rPr lang="kk-KZ" altLang="ru-RU" sz="1200" b="1" i="1" dirty="0">
                <a:solidFill>
                  <a:srgbClr val="000000"/>
                </a:solidFill>
                <a:latin typeface="Times New Roman" pitchFamily="18" charset="0"/>
                <a:cs typeface="Times New Roman" pitchFamily="18" charset="0"/>
              </a:rPr>
              <a:t>/ </a:t>
            </a:r>
            <a:r>
              <a:rPr lang="ru-RU" altLang="ru-RU" sz="1200" b="1" i="1" dirty="0">
                <a:solidFill>
                  <a:srgbClr val="000000"/>
                </a:solidFill>
                <a:latin typeface="Times New Roman" pitchFamily="18" charset="0"/>
                <a:cs typeface="Times New Roman" pitchFamily="18" charset="0"/>
              </a:rPr>
              <a:t>  </a:t>
            </a:r>
            <a:r>
              <a:rPr lang="kk-KZ" altLang="ru-RU" sz="1200" b="1" i="1" dirty="0">
                <a:solidFill>
                  <a:srgbClr val="000000"/>
                </a:solidFill>
                <a:latin typeface="Times New Roman" pitchFamily="18" charset="0"/>
                <a:cs typeface="Times New Roman" pitchFamily="18" charset="0"/>
              </a:rPr>
              <a:t>Мыңбай А</a:t>
            </a:r>
            <a:r>
              <a:rPr lang="ru-RU" altLang="ru-RU" sz="1200" b="1" i="1" dirty="0">
                <a:solidFill>
                  <a:srgbClr val="000000"/>
                </a:solidFill>
                <a:latin typeface="Times New Roman" pitchFamily="18" charset="0"/>
                <a:cs typeface="Times New Roman" pitchFamily="18" charset="0"/>
              </a:rPr>
              <a:t>. </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val="20000"/>
                    </a:ext>
                  </a:extLst>
                </a:gridCol>
                <a:gridCol w="3038121">
                  <a:extLst>
                    <a:ext uri="{9D8B030D-6E8A-4147-A177-3AD203B41FA5}">
                      <a16:colId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val="20000"/>
                    </a:ext>
                  </a:extLst>
                </a:gridCol>
                <a:gridCol w="3757467">
                  <a:extLst>
                    <a:ext uri="{9D8B030D-6E8A-4147-A177-3AD203B41FA5}">
                      <a16:colId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27426</TotalTime>
  <Words>606</Words>
  <Application>Microsoft Office PowerPoint</Application>
  <PresentationFormat>Лист A4 (210x297 мм)</PresentationFormat>
  <Paragraphs>101</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4596</cp:revision>
  <cp:lastPrinted>2023-02-06T06:57:51Z</cp:lastPrinted>
  <dcterms:created xsi:type="dcterms:W3CDTF">2018-03-27T06:03:00Z</dcterms:created>
  <dcterms:modified xsi:type="dcterms:W3CDTF">2025-05-21T08:22:30Z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