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32251298"/>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145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25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мамыр</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46075"/>
            <a:ext cx="4843496" cy="1915909"/>
          </a:xfrm>
          <a:prstGeom prst="rect">
            <a:avLst/>
          </a:prstGeom>
        </p:spPr>
        <p:txBody>
          <a:bodyPr wrap="square">
            <a:spAutoFit/>
          </a:bodyPr>
          <a:lstStyle/>
          <a:p>
            <a:pPr lvl="0" algn="ctr"/>
            <a:r>
              <a:rPr lang="ru-RU" altLang="ru-RU" sz="1150" b="1" dirty="0" err="1">
                <a:latin typeface="Times New Roman" pitchFamily="18" charset="0"/>
                <a:cs typeface="Times New Roman" pitchFamily="18" charset="0"/>
              </a:rPr>
              <a:t>Ақтөбе</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endParaRPr lang="ru-RU" altLang="ru-RU" sz="1150" b="1" dirty="0">
              <a:latin typeface="Times New Roman" pitchFamily="18" charset="0"/>
              <a:cs typeface="Times New Roman" pitchFamily="18" charset="0"/>
            </a:endParaRPr>
          </a:p>
          <a:p>
            <a:pPr algn="ctr"/>
            <a:r>
              <a:rPr lang="kk-KZ" altLang="ru-RU" sz="1150" b="1" dirty="0" smtClean="0">
                <a:latin typeface="Times New Roman" pitchFamily="18" charset="0"/>
                <a:cs typeface="Times New Roman" pitchFamily="18" charset="0"/>
              </a:rPr>
              <a:t>26 </a:t>
            </a:r>
            <a:r>
              <a:rPr lang="kk-KZ" altLang="ru-RU" sz="1150" b="1" dirty="0" smtClean="0">
                <a:latin typeface="Times New Roman" pitchFamily="18" charset="0"/>
                <a:cs typeface="Times New Roman" pitchFamily="18" charset="0"/>
              </a:rPr>
              <a:t>мамырға ауа-райы </a:t>
            </a:r>
            <a:r>
              <a:rPr lang="kk-KZ" altLang="ru-RU" sz="1150" b="1" dirty="0">
                <a:latin typeface="Times New Roman" pitchFamily="18" charset="0"/>
                <a:cs typeface="Times New Roman" pitchFamily="18" charset="0"/>
              </a:rPr>
              <a:t>болжамы</a:t>
            </a:r>
            <a:endParaRPr lang="ru-RU" altLang="ru-RU" sz="1150" b="1" dirty="0">
              <a:latin typeface="Times New Roman" pitchFamily="18" charset="0"/>
              <a:cs typeface="Times New Roman" pitchFamily="18" charset="0"/>
            </a:endParaRPr>
          </a:p>
          <a:p>
            <a:pPr algn="ctr"/>
            <a:r>
              <a:rPr lang="ru-RU" altLang="ru-RU" sz="1150" b="1" dirty="0" smtClean="0">
                <a:solidFill>
                  <a:srgbClr val="000000"/>
                </a:solidFill>
                <a:latin typeface="Times New Roman" pitchFamily="18" charset="0"/>
                <a:cs typeface="Times New Roman" pitchFamily="18" charset="0"/>
              </a:rPr>
              <a:t>2025 </a:t>
            </a:r>
            <a:r>
              <a:rPr lang="ru-RU" altLang="ru-RU" sz="1150" b="1" dirty="0" smtClean="0">
                <a:solidFill>
                  <a:srgbClr val="000000"/>
                </a:solidFill>
                <a:latin typeface="Times New Roman" pitchFamily="18" charset="0"/>
                <a:cs typeface="Times New Roman" pitchFamily="18" charset="0"/>
              </a:rPr>
              <a:t>25 </a:t>
            </a:r>
            <a:r>
              <a:rPr lang="ru-RU" altLang="ru-RU" sz="1150" b="1" dirty="0" err="1" smtClean="0">
                <a:solidFill>
                  <a:srgbClr val="000000"/>
                </a:solidFill>
                <a:latin typeface="Times New Roman" pitchFamily="18" charset="0"/>
                <a:cs typeface="Times New Roman" pitchFamily="18" charset="0"/>
              </a:rPr>
              <a:t>мамыр</a:t>
            </a:r>
            <a:r>
              <a:rPr lang="ru-RU" altLang="ru-RU" sz="1150" b="1" dirty="0" smtClean="0">
                <a:solidFill>
                  <a:srgbClr val="000000"/>
                </a:solidFill>
                <a:latin typeface="Times New Roman" pitchFamily="18" charset="0"/>
                <a:cs typeface="Times New Roman" pitchFamily="18" charset="0"/>
              </a:rPr>
              <a:t>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a:t>
            </a:r>
            <a:r>
              <a:rPr lang="ru-RU" altLang="ru-RU" sz="1150" b="1" dirty="0" smtClean="0">
                <a:solidFill>
                  <a:srgbClr val="000000"/>
                </a:solidFill>
                <a:latin typeface="Times New Roman" pitchFamily="18" charset="0"/>
                <a:cs typeface="Times New Roman" pitchFamily="18" charset="0"/>
              </a:rPr>
              <a:t>20-дан </a:t>
            </a:r>
            <a:r>
              <a:rPr lang="ru-RU" altLang="ru-RU" sz="1150" b="1" dirty="0" smtClean="0">
                <a:solidFill>
                  <a:srgbClr val="000000"/>
                </a:solidFill>
                <a:latin typeface="Times New Roman" pitchFamily="18" charset="0"/>
                <a:cs typeface="Times New Roman" pitchFamily="18" charset="0"/>
              </a:rPr>
              <a:t>26 </a:t>
            </a:r>
            <a:r>
              <a:rPr lang="ru-RU" altLang="ru-RU" sz="1150" b="1" dirty="0" err="1" smtClean="0">
                <a:solidFill>
                  <a:srgbClr val="000000"/>
                </a:solidFill>
                <a:latin typeface="Times New Roman" pitchFamily="18" charset="0"/>
                <a:cs typeface="Times New Roman" pitchFamily="18" charset="0"/>
              </a:rPr>
              <a:t>мамыр</a:t>
            </a:r>
            <a:r>
              <a:rPr lang="ru-RU" altLang="ru-RU" sz="1150" b="1" dirty="0" smtClean="0">
                <a:solidFill>
                  <a:srgbClr val="000000"/>
                </a:solidFill>
                <a:latin typeface="Times New Roman" pitchFamily="18" charset="0"/>
                <a:cs typeface="Times New Roman" pitchFamily="18" charset="0"/>
              </a:rPr>
              <a:t>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20-ға </a:t>
            </a:r>
            <a:r>
              <a:rPr lang="ru-RU" altLang="ru-RU" sz="1150" b="1" dirty="0" err="1">
                <a:solidFill>
                  <a:srgbClr val="000000"/>
                </a:solidFill>
                <a:latin typeface="Times New Roman" pitchFamily="18" charset="0"/>
                <a:cs typeface="Times New Roman" pitchFamily="18" charset="0"/>
              </a:rPr>
              <a:t>дейін</a:t>
            </a:r>
            <a:endParaRPr lang="ru-RU" altLang="ru-RU" sz="115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anose="02020603050405020304" pitchFamily="18" charset="0"/>
                <a:cs typeface="Times New Roman" panose="02020603050405020304" pitchFamily="18" charset="0"/>
              </a:rPr>
              <a:t>Аздаған бұлтты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жауын-шашынсыз. </a:t>
            </a:r>
            <a:r>
              <a:rPr lang="kk-KZ" sz="1200" dirty="0" smtClean="0">
                <a:latin typeface="Times New Roman" panose="02020603050405020304" pitchFamily="18" charset="0"/>
                <a:cs typeface="Times New Roman" panose="02020603050405020304" pitchFamily="18" charset="0"/>
              </a:rPr>
              <a:t>Солтүстік-шығыстан жел соғады, </a:t>
            </a:r>
            <a:r>
              <a:rPr lang="kk-KZ" sz="1200" dirty="0" smtClean="0">
                <a:latin typeface="Times New Roman" panose="02020603050405020304" pitchFamily="18" charset="0"/>
                <a:cs typeface="Times New Roman" panose="02020603050405020304" pitchFamily="18" charset="0"/>
              </a:rPr>
              <a:t>күші 2-7, күндіз екпіні 10 </a:t>
            </a:r>
            <a:r>
              <a:rPr lang="kk-KZ" sz="1200" dirty="0">
                <a:latin typeface="Times New Roman" panose="02020603050405020304" pitchFamily="18" charset="0"/>
                <a:cs typeface="Times New Roman" panose="02020603050405020304" pitchFamily="18" charset="0"/>
              </a:rPr>
              <a:t>м/с. Ауа температурасы түнде </a:t>
            </a:r>
            <a:r>
              <a:rPr lang="kk-KZ" sz="1200" dirty="0" smtClean="0">
                <a:latin typeface="Times New Roman" panose="02020603050405020304" pitchFamily="18" charset="0"/>
                <a:cs typeface="Times New Roman" panose="02020603050405020304" pitchFamily="18" charset="0"/>
              </a:rPr>
              <a:t>3-5, </a:t>
            </a:r>
            <a:r>
              <a:rPr lang="kk-KZ" sz="1200" dirty="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18-20 </a:t>
            </a:r>
            <a:r>
              <a:rPr lang="kk-KZ" sz="1200" dirty="0">
                <a:latin typeface="Times New Roman" panose="02020603050405020304" pitchFamily="18" charset="0"/>
                <a:cs typeface="Times New Roman" panose="02020603050405020304" pitchFamily="18" charset="0"/>
              </a:rPr>
              <a:t>градус жылы болады</a:t>
            </a:r>
            <a:r>
              <a:rPr lang="kk-KZ" sz="1200" dirty="0" smtClean="0">
                <a:latin typeface="Times New Roman" panose="02020603050405020304" pitchFamily="18" charset="0"/>
                <a:cs typeface="Times New Roman" panose="02020603050405020304" pitchFamily="18" charset="0"/>
              </a:rPr>
              <a:t>.</a:t>
            </a:r>
          </a:p>
          <a:p>
            <a:pPr algn="ctr"/>
            <a:r>
              <a:rPr lang="kk-KZ"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27 </a:t>
            </a:r>
            <a:r>
              <a:rPr lang="kk-KZ" sz="1200" b="1" dirty="0" smtClean="0">
                <a:solidFill>
                  <a:srgbClr val="000000"/>
                </a:solidFill>
                <a:latin typeface="Times New Roman" pitchFamily="18" charset="0"/>
                <a:cs typeface="Times New Roman" pitchFamily="18" charset="0"/>
              </a:rPr>
              <a:t>мамы</a:t>
            </a:r>
            <a:r>
              <a:rPr lang="kk-KZ" altLang="ru-RU" sz="1200" b="1" dirty="0" smtClean="0">
                <a:solidFill>
                  <a:srgbClr val="000000"/>
                </a:solidFill>
                <a:latin typeface="Times New Roman" pitchFamily="18" charset="0"/>
                <a:cs typeface="Times New Roman" pitchFamily="18" charset="0"/>
              </a:rPr>
              <a:t>рға </a:t>
            </a:r>
          </a:p>
          <a:p>
            <a:pPr algn="ctr"/>
            <a:r>
              <a:rPr lang="ru-RU" sz="1200" b="1" dirty="0" smtClean="0">
                <a:solidFill>
                  <a:srgbClr val="000000"/>
                </a:solidFill>
                <a:latin typeface="Times New Roman" pitchFamily="18" charset="0"/>
                <a:cs typeface="Times New Roman" pitchFamily="18" charset="0"/>
              </a:rPr>
              <a:t>2025 </a:t>
            </a:r>
            <a:r>
              <a:rPr lang="ru-RU" sz="1200" b="1" dirty="0">
                <a:solidFill>
                  <a:srgbClr val="000000"/>
                </a:solidFill>
                <a:latin typeface="Times New Roman" pitchFamily="18" charset="0"/>
                <a:cs typeface="Times New Roman" pitchFamily="18" charset="0"/>
              </a:rPr>
              <a:t>ж. </a:t>
            </a:r>
            <a:r>
              <a:rPr lang="ru-RU" sz="1200" b="1" dirty="0" smtClean="0">
                <a:solidFill>
                  <a:srgbClr val="000000"/>
                </a:solidFill>
                <a:latin typeface="Times New Roman" pitchFamily="18" charset="0"/>
                <a:cs typeface="Times New Roman" pitchFamily="18" charset="0"/>
              </a:rPr>
              <a:t>26 </a:t>
            </a:r>
            <a:r>
              <a:rPr lang="ru-RU" sz="1200" b="1" dirty="0" err="1" smtClean="0">
                <a:solidFill>
                  <a:srgbClr val="000000"/>
                </a:solidFill>
                <a:latin typeface="Times New Roman" pitchFamily="18" charset="0"/>
                <a:cs typeface="Times New Roman" pitchFamily="18" charset="0"/>
              </a:rPr>
              <a:t>мамыр</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27</a:t>
            </a:r>
            <a:r>
              <a:rPr lang="kk-KZ"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мамыр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a:latin typeface="Times New Roman" panose="02020603050405020304" pitchFamily="18" charset="0"/>
                <a:cs typeface="Times New Roman" panose="02020603050405020304" pitchFamily="18" charset="0"/>
              </a:rPr>
              <a:t>Аздаған бұлтты, жауын-шашынсыз. </a:t>
            </a:r>
            <a:r>
              <a:rPr lang="kk-KZ" sz="1200" dirty="0" smtClean="0">
                <a:latin typeface="Times New Roman" panose="02020603050405020304" pitchFamily="18" charset="0"/>
                <a:cs typeface="Times New Roman" panose="02020603050405020304" pitchFamily="18" charset="0"/>
              </a:rPr>
              <a:t>Солтүстік-шығыстан </a:t>
            </a:r>
            <a:r>
              <a:rPr lang="kk-KZ" sz="1200" dirty="0">
                <a:latin typeface="Times New Roman" panose="02020603050405020304" pitchFamily="18" charset="0"/>
                <a:cs typeface="Times New Roman" panose="02020603050405020304" pitchFamily="18" charset="0"/>
              </a:rPr>
              <a:t>жел соғады, күші </a:t>
            </a:r>
            <a:r>
              <a:rPr lang="kk-KZ" sz="1200" dirty="0" smtClean="0">
                <a:latin typeface="Times New Roman" panose="02020603050405020304" pitchFamily="18" charset="0"/>
                <a:cs typeface="Times New Roman" panose="02020603050405020304" pitchFamily="18" charset="0"/>
              </a:rPr>
              <a:t>3-8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 температурасы </a:t>
            </a:r>
            <a:r>
              <a:rPr lang="kk-KZ" sz="1200" dirty="0" smtClean="0">
                <a:latin typeface="Times New Roman" panose="02020603050405020304" pitchFamily="18" charset="0"/>
                <a:cs typeface="Times New Roman" panose="02020603050405020304" pitchFamily="18" charset="0"/>
              </a:rPr>
              <a:t>6-8 </a:t>
            </a:r>
            <a:r>
              <a:rPr lang="kk-KZ" sz="1200" dirty="0" smtClean="0">
                <a:latin typeface="Times New Roman" panose="02020603050405020304" pitchFamily="18" charset="0"/>
                <a:cs typeface="Times New Roman" panose="02020603050405020304" pitchFamily="18" charset="0"/>
              </a:rPr>
              <a:t>градус </a:t>
            </a:r>
            <a:r>
              <a:rPr lang="kk-KZ" sz="1200" dirty="0">
                <a:latin typeface="Times New Roman" panose="02020603050405020304" pitchFamily="18" charset="0"/>
                <a:cs typeface="Times New Roman" panose="02020603050405020304" pitchFamily="18" charset="0"/>
              </a:rPr>
              <a:t>жылы болады</a:t>
            </a:r>
            <a:r>
              <a:rPr lang="kk-KZ" sz="1200" dirty="0" smtClean="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302543207"/>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xmlns="" val="3583770891"/>
                    </a:ext>
                  </a:extLst>
                </a:gridCol>
                <a:gridCol w="1428237">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1013</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0,203</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54</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0,269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60</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0,151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41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5,113</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25 </a:t>
            </a:r>
            <a:r>
              <a:rPr lang="kk-KZ" altLang="ru-RU" sz="1200" b="1" dirty="0" smtClean="0">
                <a:latin typeface="Times New Roman" panose="02020603050405020304" pitchFamily="18" charset="0"/>
                <a:cs typeface="Times New Roman" panose="02020603050405020304" pitchFamily="18" charset="0"/>
              </a:rPr>
              <a:t>мамырдағы </a:t>
            </a:r>
            <a:r>
              <a:rPr lang="ru-RU" altLang="ru-RU" sz="1200" b="1" dirty="0" smtClean="0">
                <a:latin typeface="Times New Roman" panose="02020603050405020304" pitchFamily="18" charset="0"/>
                <a:cs typeface="Times New Roman" panose="02020603050405020304" pitchFamily="18" charset="0"/>
              </a:rPr>
              <a:t>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17294" y="2304148"/>
            <a:ext cx="4714908" cy="98488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150" dirty="0" smtClean="0">
                <a:solidFill>
                  <a:schemeClr val="tx1"/>
                </a:solidFill>
                <a:latin typeface="Times New Roman" panose="02020603050405020304" pitchFamily="18" charset="0"/>
                <a:cs typeface="Times New Roman" panose="02020603050405020304" pitchFamily="18" charset="0"/>
              </a:rPr>
              <a:t>2025 жылғы </a:t>
            </a:r>
            <a:r>
              <a:rPr lang="kk-KZ" sz="1150" dirty="0" smtClean="0">
                <a:solidFill>
                  <a:schemeClr val="tx1"/>
                </a:solidFill>
                <a:latin typeface="Times New Roman" panose="02020603050405020304" pitchFamily="18" charset="0"/>
                <a:cs typeface="Times New Roman" panose="02020603050405020304" pitchFamily="18" charset="0"/>
              </a:rPr>
              <a:t>26 </a:t>
            </a:r>
            <a:r>
              <a:rPr lang="kk-KZ" sz="1150" dirty="0" smtClean="0">
                <a:solidFill>
                  <a:schemeClr val="tx1"/>
                </a:solidFill>
                <a:latin typeface="Times New Roman" panose="02020603050405020304" pitchFamily="18" charset="0"/>
                <a:cs typeface="Times New Roman" panose="02020603050405020304" pitchFamily="18" charset="0"/>
              </a:rPr>
              <a:t>мамырда, </a:t>
            </a:r>
            <a:r>
              <a:rPr lang="kk-KZ" sz="1150" dirty="0" smtClean="0">
                <a:solidFill>
                  <a:schemeClr val="tx1"/>
                </a:solidFill>
                <a:latin typeface="Times New Roman" panose="02020603050405020304" pitchFamily="18" charset="0"/>
                <a:cs typeface="Times New Roman" panose="02020603050405020304" pitchFamily="18" charset="0"/>
              </a:rPr>
              <a:t>27 </a:t>
            </a:r>
            <a:r>
              <a:rPr lang="kk-KZ" sz="1150" dirty="0" smtClean="0">
                <a:solidFill>
                  <a:schemeClr val="tx1"/>
                </a:solidFill>
                <a:latin typeface="Times New Roman" panose="02020603050405020304" pitchFamily="18" charset="0"/>
                <a:cs typeface="Times New Roman" panose="02020603050405020304" pitchFamily="18" charset="0"/>
              </a:rPr>
              <a:t>мамырда түнде </a:t>
            </a: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заттардың</a:t>
            </a:r>
            <a:r>
              <a:rPr lang="ru-RU" sz="1150" dirty="0">
                <a:solidFill>
                  <a:schemeClr val="tx1"/>
                </a:solidFill>
                <a:latin typeface="Times New Roman" panose="02020603050405020304" pitchFamily="18" charset="0"/>
                <a:cs typeface="Times New Roman" panose="02020603050405020304" pitchFamily="18" charset="0"/>
              </a:rPr>
              <a:t> </a:t>
            </a:r>
            <a:r>
              <a:rPr lang="ru-RU" sz="1150" b="1" dirty="0" err="1" smtClean="0">
                <a:solidFill>
                  <a:schemeClr val="tx1"/>
                </a:solidFill>
                <a:latin typeface="Times New Roman" panose="02020603050405020304" pitchFamily="18" charset="0"/>
                <a:cs typeface="Times New Roman" panose="02020603050405020304" pitchFamily="18" charset="0"/>
              </a:rPr>
              <a:t>жиналуына</a:t>
            </a:r>
            <a:r>
              <a:rPr lang="ru-RU" sz="1150" b="1"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ықпал</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етеді</a:t>
            </a:r>
            <a:r>
              <a:rPr lang="ru-RU" sz="1150" dirty="0" smtClean="0">
                <a:solidFill>
                  <a:schemeClr val="tx1"/>
                </a:solidFill>
                <a:latin typeface="Times New Roman" panose="02020603050405020304" pitchFamily="18" charset="0"/>
                <a:cs typeface="Times New Roman" panose="02020603050405020304" pitchFamily="18" charset="0"/>
              </a:rPr>
              <a:t>.</a:t>
            </a:r>
          </a:p>
          <a:p>
            <a:pPr indent="185738" algn="just"/>
            <a:r>
              <a:rPr lang="ru-RU" sz="1150" dirty="0" err="1" smtClean="0">
                <a:solidFill>
                  <a:schemeClr val="tx1"/>
                </a:solidFill>
                <a:latin typeface="Times New Roman" panose="02020603050405020304" pitchFamily="18" charset="0"/>
                <a:cs typeface="Times New Roman" panose="02020603050405020304" pitchFamily="18" charset="0"/>
              </a:rPr>
              <a:t>Жалпы</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rgbClr val="000000"/>
                </a:solidFill>
                <a:latin typeface="Times New Roman" panose="02020603050405020304" pitchFamily="18" charset="0"/>
              </a:rPr>
              <a:t>көтеріңкі</a:t>
            </a:r>
            <a:r>
              <a:rPr lang="kk-KZ" sz="1200" dirty="0" smtClean="0">
                <a:solidFill>
                  <a:srgbClr val="000000"/>
                </a:solidFill>
                <a:latin typeface="Times New Roman" panose="02020603050405020304" pitchFamily="18" charset="0"/>
              </a:rPr>
              <a:t> </a:t>
            </a:r>
            <a:r>
              <a:rPr lang="kk-KZ" sz="1150" dirty="0" smtClean="0">
                <a:solidFill>
                  <a:srgbClr val="000000"/>
                </a:solidFill>
                <a:latin typeface="Times New Roman" panose="02020603050405020304" pitchFamily="18" charset="0"/>
                <a:cs typeface="Times New Roman" panose="02020603050405020304" pitchFamily="18" charset="0"/>
              </a:rPr>
              <a:t>б</a:t>
            </a:r>
            <a:r>
              <a:rPr lang="ru-RU" sz="1150" dirty="0" err="1">
                <a:solidFill>
                  <a:schemeClr val="tx1"/>
                </a:solidFill>
                <a:latin typeface="Times New Roman" panose="02020603050405020304" pitchFamily="18" charset="0"/>
                <a:cs typeface="Times New Roman" panose="02020603050405020304" pitchFamily="18" charset="0"/>
              </a:rPr>
              <a:t>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17294" y="32618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92605"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Нуршина А.Ж.</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27290</TotalTime>
  <Words>515</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5645</cp:revision>
  <cp:lastPrinted>2021-07-01T07:38:07Z</cp:lastPrinted>
  <dcterms:created xsi:type="dcterms:W3CDTF">2018-03-27T06:03:00Z</dcterms:created>
  <dcterms:modified xsi:type="dcterms:W3CDTF">2025-05-25T08:02:51Z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