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2025488350"/>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151</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a:t>
                      </a:r>
                      <a:r>
                        <a:rPr lang="ru-RU" dirty="0"/>
                        <a:t>31</a:t>
                      </a:r>
                      <a:r>
                        <a:rPr lang="ru-RU" baseline="0" dirty="0"/>
                        <a:t> </a:t>
                      </a:r>
                      <a:r>
                        <a:rPr lang="ru-RU" baseline="0" dirty="0" err="1"/>
                        <a:t>мамыр</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47759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200" b="1" kern="0" dirty="0">
                <a:solidFill>
                  <a:srgbClr val="000000"/>
                </a:solidFill>
                <a:latin typeface="Times New Roman" pitchFamily="18" charset="0"/>
                <a:ea typeface="Calibri"/>
                <a:cs typeface="Times New Roman" pitchFamily="18" charset="0"/>
                <a:sym typeface="Calibri"/>
              </a:rPr>
              <a:t>Астана </a:t>
            </a:r>
            <a:r>
              <a:rPr lang="ru-RU" altLang="ru-RU" sz="1200" b="1" kern="0" dirty="0" err="1">
                <a:solidFill>
                  <a:srgbClr val="000000"/>
                </a:solidFill>
                <a:latin typeface="Times New Roman" pitchFamily="18" charset="0"/>
                <a:ea typeface="Calibri"/>
                <a:cs typeface="Times New Roman" pitchFamily="18" charset="0"/>
                <a:sym typeface="Calibri"/>
              </a:rPr>
              <a:t>қаласы</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бойынша</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ауа-райы</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болжамы</a:t>
            </a:r>
            <a:r>
              <a:rPr lang="ru-RU" altLang="ru-RU" sz="120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200" b="1" kern="0" dirty="0">
                <a:solidFill>
                  <a:srgbClr val="000000"/>
                </a:solidFill>
                <a:latin typeface="Times New Roman" pitchFamily="18" charset="0"/>
                <a:ea typeface="Calibri"/>
                <a:cs typeface="Times New Roman" pitchFamily="18" charset="0"/>
                <a:sym typeface="Calibri"/>
              </a:rPr>
              <a:t>2025 </a:t>
            </a:r>
            <a:r>
              <a:rPr lang="ru-RU" altLang="ru-RU" sz="1200" b="1" kern="0" dirty="0" err="1">
                <a:solidFill>
                  <a:srgbClr val="000000"/>
                </a:solidFill>
                <a:latin typeface="Times New Roman" pitchFamily="18" charset="0"/>
                <a:ea typeface="Calibri"/>
                <a:cs typeface="Times New Roman" pitchFamily="18" charset="0"/>
                <a:sym typeface="Calibri"/>
              </a:rPr>
              <a:t>жылғы</a:t>
            </a:r>
            <a:r>
              <a:rPr lang="ru-RU" altLang="ru-RU" sz="1200" b="1" kern="0" dirty="0">
                <a:solidFill>
                  <a:srgbClr val="000000"/>
                </a:solidFill>
                <a:latin typeface="Times New Roman" pitchFamily="18" charset="0"/>
                <a:ea typeface="Calibri"/>
                <a:cs typeface="Times New Roman" pitchFamily="18" charset="0"/>
                <a:sym typeface="Calibri"/>
              </a:rPr>
              <a:t> </a:t>
            </a:r>
            <a:r>
              <a:rPr lang="kk-KZ" altLang="ru-RU" sz="1200" b="1" kern="0" dirty="0">
                <a:solidFill>
                  <a:srgbClr val="000000"/>
                </a:solidFill>
                <a:latin typeface="Times New Roman" pitchFamily="18" charset="0"/>
                <a:ea typeface="Calibri"/>
                <a:cs typeface="Times New Roman" pitchFamily="18" charset="0"/>
                <a:sym typeface="Calibri"/>
              </a:rPr>
              <a:t>01 маусымға</a:t>
            </a:r>
            <a:endParaRPr lang="ru-RU" altLang="ru-RU" sz="12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200" b="1" dirty="0">
                <a:latin typeface="Times New Roman" pitchFamily="18" charset="0"/>
                <a:ea typeface="Calibri"/>
                <a:cs typeface="Times New Roman" pitchFamily="18" charset="0"/>
              </a:rPr>
              <a:t>31</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мамыр</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сағ</a:t>
            </a:r>
            <a:r>
              <a:rPr lang="ru-RU" altLang="ru-RU" sz="1200" b="1" kern="0" dirty="0">
                <a:solidFill>
                  <a:srgbClr val="000000"/>
                </a:solidFill>
                <a:latin typeface="Times New Roman" pitchFamily="18" charset="0"/>
                <a:ea typeface="Calibri"/>
                <a:cs typeface="Times New Roman" pitchFamily="18" charset="0"/>
                <a:sym typeface="Calibri"/>
              </a:rPr>
              <a:t>. 20-дан 01 </a:t>
            </a:r>
            <a:r>
              <a:rPr lang="ru-RU" altLang="ru-RU" sz="1200" b="1" kern="0" dirty="0" err="1">
                <a:solidFill>
                  <a:srgbClr val="000000"/>
                </a:solidFill>
                <a:latin typeface="Times New Roman" pitchFamily="18" charset="0"/>
                <a:ea typeface="Calibri"/>
                <a:cs typeface="Times New Roman" pitchFamily="18" charset="0"/>
                <a:sym typeface="Calibri"/>
              </a:rPr>
              <a:t>маусым</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сағ</a:t>
            </a:r>
            <a:r>
              <a:rPr lang="ru-RU" altLang="ru-RU" sz="1200" b="1" kern="0" dirty="0">
                <a:solidFill>
                  <a:srgbClr val="000000"/>
                </a:solidFill>
                <a:latin typeface="Times New Roman" pitchFamily="18" charset="0"/>
                <a:ea typeface="Calibri"/>
                <a:cs typeface="Times New Roman" pitchFamily="18" charset="0"/>
                <a:sym typeface="Calibri"/>
              </a:rPr>
              <a:t>. 20-ға </a:t>
            </a:r>
            <a:r>
              <a:rPr lang="ru-RU" altLang="ru-RU" sz="1200" b="1" kern="0" dirty="0" err="1">
                <a:solidFill>
                  <a:srgbClr val="000000"/>
                </a:solidFill>
                <a:latin typeface="Times New Roman" pitchFamily="18" charset="0"/>
                <a:ea typeface="Calibri"/>
                <a:cs typeface="Times New Roman" pitchFamily="18" charset="0"/>
                <a:sym typeface="Calibri"/>
              </a:rPr>
              <a:t>дейін</a:t>
            </a:r>
            <a:endParaRPr lang="ru-RU" altLang="ru-RU" sz="800" b="1" kern="0" dirty="0">
              <a:solidFill>
                <a:srgbClr val="000000"/>
              </a:solidFill>
              <a:latin typeface="Times New Roman" pitchFamily="18" charset="0"/>
              <a:ea typeface="Calibri"/>
              <a:cs typeface="Times New Roman" pitchFamily="18" charset="0"/>
              <a:sym typeface="Calibri"/>
            </a:endParaRPr>
          </a:p>
          <a:p>
            <a:pPr indent="182563" algn="just" eaLnBrk="1" fontAlgn="auto" hangingPunct="1">
              <a:spcBef>
                <a:spcPts val="0"/>
              </a:spcBef>
              <a:spcAft>
                <a:spcPts val="0"/>
              </a:spcAft>
              <a:buFontTx/>
              <a:buNone/>
              <a:defRPr/>
            </a:pPr>
            <a:r>
              <a:rPr lang="kk-KZ" sz="1100" kern="0" dirty="0">
                <a:solidFill>
                  <a:prstClr val="black"/>
                </a:solidFill>
                <a:latin typeface="Times New Roman" pitchFamily="18" charset="0"/>
                <a:ea typeface="Calibri"/>
                <a:cs typeface="Times New Roman" pitchFamily="18" charset="0"/>
                <a:sym typeface="Calibri"/>
              </a:rPr>
              <a:t>   </a:t>
            </a:r>
          </a:p>
          <a:p>
            <a:pPr indent="182563" algn="just" eaLnBrk="1" fontAlgn="auto" hangingPunct="1">
              <a:spcBef>
                <a:spcPts val="0"/>
              </a:spcBef>
              <a:spcAft>
                <a:spcPts val="0"/>
              </a:spcAft>
              <a:buFontTx/>
              <a:buNone/>
              <a:defRPr/>
            </a:pPr>
            <a:r>
              <a:rPr lang="kk-KZ" sz="1200" kern="0" dirty="0">
                <a:solidFill>
                  <a:prstClr val="black"/>
                </a:solidFill>
                <a:latin typeface="Times New Roman" pitchFamily="18" charset="0"/>
                <a:ea typeface="Calibri"/>
                <a:cs typeface="Times New Roman" pitchFamily="18" charset="0"/>
                <a:sym typeface="Calibri"/>
              </a:rPr>
              <a:t>Көшпелі бұлтты, күндіз өткінші жаңбыр, найзағай. </a:t>
            </a:r>
            <a:r>
              <a:rPr lang="kk-KZ" sz="1200" dirty="0">
                <a:solidFill>
                  <a:prstClr val="black"/>
                </a:solidFill>
                <a:latin typeface="Times New Roman" pitchFamily="18" charset="0"/>
                <a:ea typeface="Calibri"/>
                <a:cs typeface="Times New Roman" pitchFamily="18" charset="0"/>
              </a:rPr>
              <a:t>Оңтүстік-батыстан соққан желдің бағыты шығысқа ауысады, </a:t>
            </a:r>
            <a:r>
              <a:rPr lang="ru-RU" alt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күші</a:t>
            </a:r>
            <a:r>
              <a:rPr lang="ru-RU" alt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kk-KZ" altLang="ru-RU" sz="1200" kern="0" dirty="0">
                <a:solidFill>
                  <a:srgbClr val="000000"/>
                </a:solidFill>
                <a:latin typeface="Times New Roman" panose="02020603050405020304" pitchFamily="18" charset="0"/>
                <a:ea typeface="Calibri"/>
                <a:cs typeface="Times New Roman" panose="02020603050405020304" pitchFamily="18" charset="0"/>
                <a:sym typeface="Calibri"/>
              </a:rPr>
              <a:t>түнде </a:t>
            </a:r>
            <a:r>
              <a:rPr lang="kk-KZ" altLang="ru-RU" sz="1200" dirty="0">
                <a:latin typeface="Times New Roman" panose="02020603050405020304" pitchFamily="18" charset="0"/>
                <a:ea typeface="Calibri"/>
                <a:cs typeface="Times New Roman" panose="02020603050405020304" pitchFamily="18" charset="0"/>
              </a:rPr>
              <a:t>1-6</a:t>
            </a:r>
            <a:r>
              <a:rPr lang="ru-RU" alt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alt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күндіз</a:t>
            </a:r>
            <a:r>
              <a:rPr lang="ru-RU" altLang="ru-RU" sz="1200" kern="0" dirty="0">
                <a:solidFill>
                  <a:srgbClr val="000000"/>
                </a:solidFill>
                <a:latin typeface="Times New Roman" panose="02020603050405020304" pitchFamily="18" charset="0"/>
                <a:ea typeface="Calibri"/>
                <a:cs typeface="Times New Roman" panose="02020603050405020304" pitchFamily="18" charset="0"/>
                <a:sym typeface="Calibri"/>
              </a:rPr>
              <a:t> 9-14 м/с. </a:t>
            </a:r>
            <a:r>
              <a:rPr lang="kk-KZ" sz="1200" kern="0" dirty="0">
                <a:solidFill>
                  <a:srgbClr val="000000"/>
                </a:solidFill>
                <a:latin typeface="Times New Roman" pitchFamily="18" charset="0"/>
                <a:ea typeface="Calibri"/>
                <a:cs typeface="Times New Roman" pitchFamily="18" charset="0"/>
                <a:sym typeface="Calibri"/>
              </a:rPr>
              <a:t>Ауа температурасы түнде 13-15, күндіз 26-28 градус жылы.</a:t>
            </a:r>
          </a:p>
          <a:p>
            <a:pPr indent="182563" algn="just" eaLnBrk="1" fontAlgn="auto" hangingPunct="1">
              <a:spcBef>
                <a:spcPts val="0"/>
              </a:spcBef>
              <a:spcAft>
                <a:spcPts val="0"/>
              </a:spcAft>
              <a:buFontTx/>
              <a:buNone/>
              <a:defRPr/>
            </a:pPr>
            <a:endParaRPr lang="ru-RU" altLang="ru-RU" sz="12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r>
              <a:rPr lang="ru-RU" altLang="ru-RU" sz="1200" b="1" kern="0" dirty="0">
                <a:solidFill>
                  <a:srgbClr val="000000"/>
                </a:solidFill>
                <a:latin typeface="Times New Roman" pitchFamily="18" charset="0"/>
                <a:ea typeface="Calibri"/>
                <a:cs typeface="Times New Roman" pitchFamily="18" charset="0"/>
                <a:sym typeface="Calibri"/>
              </a:rPr>
              <a:t>2025 </a:t>
            </a:r>
            <a:r>
              <a:rPr lang="ru-RU" altLang="ru-RU" sz="1200" b="1" kern="0" dirty="0" err="1">
                <a:solidFill>
                  <a:srgbClr val="000000"/>
                </a:solidFill>
                <a:latin typeface="Times New Roman" pitchFamily="18" charset="0"/>
                <a:ea typeface="Calibri"/>
                <a:cs typeface="Times New Roman" pitchFamily="18" charset="0"/>
                <a:sym typeface="Calibri"/>
              </a:rPr>
              <a:t>жылғы</a:t>
            </a:r>
            <a:r>
              <a:rPr lang="ru-RU" altLang="ru-RU" sz="1200" b="1" kern="0" dirty="0">
                <a:solidFill>
                  <a:srgbClr val="000000"/>
                </a:solidFill>
                <a:latin typeface="Times New Roman" pitchFamily="18" charset="0"/>
                <a:ea typeface="Calibri"/>
                <a:cs typeface="Times New Roman" pitchFamily="18" charset="0"/>
                <a:sym typeface="Calibri"/>
              </a:rPr>
              <a:t> 02 </a:t>
            </a:r>
            <a:r>
              <a:rPr lang="ru-RU" altLang="ru-RU" sz="1200" b="1" kern="0" dirty="0" err="1">
                <a:solidFill>
                  <a:srgbClr val="000000"/>
                </a:solidFill>
                <a:latin typeface="Times New Roman" pitchFamily="18" charset="0"/>
                <a:ea typeface="Calibri"/>
                <a:cs typeface="Times New Roman" pitchFamily="18" charset="0"/>
                <a:sym typeface="Calibri"/>
              </a:rPr>
              <a:t>маусым</a:t>
            </a:r>
            <a:r>
              <a:rPr lang="kk-KZ" altLang="ru-RU" sz="1200" b="1" kern="0" dirty="0">
                <a:solidFill>
                  <a:srgbClr val="000000"/>
                </a:solidFill>
                <a:latin typeface="Times New Roman" pitchFamily="18" charset="0"/>
                <a:ea typeface="Calibri"/>
                <a:cs typeface="Times New Roman" pitchFamily="18" charset="0"/>
                <a:sym typeface="Calibri"/>
              </a:rPr>
              <a:t>ға </a:t>
            </a:r>
          </a:p>
          <a:p>
            <a:pPr indent="182563" algn="ctr" eaLnBrk="1" fontAlgn="auto" hangingPunct="1">
              <a:spcBef>
                <a:spcPts val="0"/>
              </a:spcBef>
              <a:spcAft>
                <a:spcPts val="0"/>
              </a:spcAft>
              <a:buFont typeface="Arial" panose="020B0604020202020204" pitchFamily="34" charset="0"/>
              <a:buNone/>
              <a:defRPr/>
            </a:pPr>
            <a:r>
              <a:rPr lang="kk-KZ" altLang="ru-RU" sz="1200" b="1" kern="0" dirty="0">
                <a:solidFill>
                  <a:srgbClr val="000000"/>
                </a:solidFill>
                <a:latin typeface="Times New Roman" pitchFamily="18" charset="0"/>
                <a:ea typeface="Calibri"/>
                <a:cs typeface="Times New Roman" pitchFamily="18" charset="0"/>
                <a:sym typeface="Calibri"/>
              </a:rPr>
              <a:t>01 маусым </a:t>
            </a:r>
            <a:r>
              <a:rPr lang="ru-RU" sz="1200" b="1" kern="0" dirty="0" err="1">
                <a:solidFill>
                  <a:srgbClr val="000000"/>
                </a:solidFill>
                <a:latin typeface="Times New Roman" pitchFamily="18" charset="0"/>
                <a:ea typeface="Calibri"/>
                <a:cs typeface="Times New Roman" pitchFamily="18" charset="0"/>
                <a:sym typeface="Calibri"/>
              </a:rPr>
              <a:t>сағ</a:t>
            </a:r>
            <a:r>
              <a:rPr lang="ru-RU" sz="1200" b="1" kern="0" dirty="0">
                <a:solidFill>
                  <a:srgbClr val="000000"/>
                </a:solidFill>
                <a:latin typeface="Times New Roman" pitchFamily="18" charset="0"/>
                <a:ea typeface="Calibri"/>
                <a:cs typeface="Times New Roman" pitchFamily="18" charset="0"/>
                <a:sym typeface="Calibri"/>
              </a:rPr>
              <a:t>. 20-дан 02</a:t>
            </a:r>
            <a:r>
              <a:rPr lang="kk-KZ" sz="1200" b="1" kern="0" dirty="0">
                <a:solidFill>
                  <a:srgbClr val="000000"/>
                </a:solidFill>
                <a:latin typeface="Times New Roman" pitchFamily="18" charset="0"/>
                <a:ea typeface="Calibri"/>
                <a:cs typeface="Times New Roman" pitchFamily="18" charset="0"/>
                <a:sym typeface="Calibri"/>
              </a:rPr>
              <a:t> маусым </a:t>
            </a:r>
            <a:r>
              <a:rPr lang="ru-RU" sz="1200" b="1" kern="0" dirty="0" err="1">
                <a:solidFill>
                  <a:srgbClr val="000000"/>
                </a:solidFill>
                <a:latin typeface="Times New Roman" pitchFamily="18" charset="0"/>
                <a:ea typeface="Calibri"/>
                <a:cs typeface="Times New Roman" pitchFamily="18" charset="0"/>
                <a:sym typeface="Calibri"/>
              </a:rPr>
              <a:t>сағ</a:t>
            </a:r>
            <a:r>
              <a:rPr lang="ru-RU" sz="1200" b="1" kern="0" dirty="0">
                <a:solidFill>
                  <a:srgbClr val="000000"/>
                </a:solidFill>
                <a:latin typeface="Times New Roman" pitchFamily="18" charset="0"/>
                <a:ea typeface="Calibri"/>
                <a:cs typeface="Times New Roman" pitchFamily="18" charset="0"/>
                <a:sym typeface="Calibri"/>
              </a:rPr>
              <a:t>. 08-ге </a:t>
            </a:r>
            <a:r>
              <a:rPr lang="ru-RU" sz="1200" b="1" kern="0" dirty="0" err="1">
                <a:solidFill>
                  <a:srgbClr val="000000"/>
                </a:solidFill>
                <a:latin typeface="Times New Roman" pitchFamily="18" charset="0"/>
                <a:ea typeface="Calibri"/>
                <a:cs typeface="Times New Roman" pitchFamily="18" charset="0"/>
                <a:sym typeface="Calibri"/>
              </a:rPr>
              <a:t>дейін</a:t>
            </a:r>
            <a:endParaRPr lang="ru-RU" sz="1200" b="1" kern="0" dirty="0">
              <a:solidFill>
                <a:srgbClr val="000000"/>
              </a:solidFill>
              <a:latin typeface="Times New Roman"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200" kern="0" dirty="0">
                <a:solidFill>
                  <a:prstClr val="black"/>
                </a:solidFill>
                <a:latin typeface="Times New Roman" pitchFamily="18" charset="0"/>
                <a:ea typeface="Calibri"/>
                <a:cs typeface="Times New Roman" pitchFamily="18" charset="0"/>
                <a:sym typeface="Calibri"/>
              </a:rPr>
              <a:t>   Көшпелі бұлтты, жауын-шашынсыз. </a:t>
            </a:r>
            <a:r>
              <a:rPr lang="kk-KZ" sz="1200" dirty="0">
                <a:solidFill>
                  <a:prstClr val="black"/>
                </a:solidFill>
                <a:latin typeface="Times New Roman" pitchFamily="18" charset="0"/>
                <a:ea typeface="Calibri"/>
                <a:cs typeface="Times New Roman" pitchFamily="18" charset="0"/>
              </a:rPr>
              <a:t>Оңтүстік-батыстан </a:t>
            </a:r>
            <a:r>
              <a:rPr lang="kk-KZ" sz="1200" kern="0" dirty="0">
                <a:solidFill>
                  <a:prstClr val="black"/>
                </a:solidFill>
                <a:latin typeface="Times New Roman" pitchFamily="18" charset="0"/>
                <a:ea typeface="Calibri"/>
                <a:cs typeface="Times New Roman" pitchFamily="18" charset="0"/>
                <a:sym typeface="Calibri"/>
              </a:rPr>
              <a:t>жел соғады, күші 7-12 </a:t>
            </a:r>
            <a:r>
              <a:rPr lang="ru-RU" sz="1200" kern="0" dirty="0">
                <a:solidFill>
                  <a:prstClr val="black"/>
                </a:solidFill>
                <a:latin typeface="Times New Roman" pitchFamily="18" charset="0"/>
                <a:ea typeface="Calibri"/>
                <a:cs typeface="Times New Roman" pitchFamily="18" charset="0"/>
                <a:sym typeface="Calibri"/>
              </a:rPr>
              <a:t>м/с. </a:t>
            </a:r>
            <a:r>
              <a:rPr lang="kk-KZ" sz="1200" kern="0" dirty="0">
                <a:solidFill>
                  <a:prstClr val="black"/>
                </a:solidFill>
                <a:latin typeface="Times New Roman" pitchFamily="18" charset="0"/>
                <a:ea typeface="Calibri"/>
                <a:cs typeface="Times New Roman" pitchFamily="18" charset="0"/>
                <a:sym typeface="Calibri"/>
              </a:rPr>
              <a:t>Ауа </a:t>
            </a:r>
            <a:r>
              <a:rPr lang="kk-KZ" sz="1200" kern="0">
                <a:solidFill>
                  <a:prstClr val="black"/>
                </a:solidFill>
                <a:latin typeface="Times New Roman" pitchFamily="18" charset="0"/>
                <a:ea typeface="Calibri"/>
                <a:cs typeface="Times New Roman" pitchFamily="18" charset="0"/>
                <a:sym typeface="Calibri"/>
              </a:rPr>
              <a:t>температурасы 12-14 </a:t>
            </a:r>
            <a:r>
              <a:rPr lang="kk-KZ" sz="1200" kern="0" dirty="0">
                <a:solidFill>
                  <a:prstClr val="black"/>
                </a:solidFill>
                <a:latin typeface="Times New Roman" pitchFamily="18" charset="0"/>
                <a:ea typeface="Calibri"/>
                <a:cs typeface="Times New Roman" pitchFamily="18" charset="0"/>
                <a:sym typeface="Calibri"/>
              </a:rPr>
              <a:t>градус жылы.</a:t>
            </a:r>
          </a:p>
        </p:txBody>
      </p:sp>
      <p:graphicFrame>
        <p:nvGraphicFramePr>
          <p:cNvPr id="27" name="Table"/>
          <p:cNvGraphicFramePr/>
          <p:nvPr>
            <p:extLst>
              <p:ext uri="{D42A27DB-BD31-4B8C-83A1-F6EECF244321}">
                <p14:modId xmlns:p14="http://schemas.microsoft.com/office/powerpoint/2010/main" val="2330709150"/>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18</a:t>
                      </a:r>
                      <a:endParaRPr lang="kk-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91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2517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141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2</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00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24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3</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ru-RU" dirty="0"/>
              <a:t>31 </a:t>
            </a:r>
            <a:r>
              <a:rPr lang="ru-RU" dirty="0" err="1"/>
              <a:t>мамыр</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26025" y="2704685"/>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1200">
                <a:latin typeface="Times New Roman"/>
                <a:ea typeface="Times New Roman"/>
                <a:cs typeface="Times New Roman"/>
                <a:sym typeface="Times New Roman"/>
              </a:defRPr>
            </a:pPr>
            <a:r>
              <a:rPr dirty="0" err="1"/>
              <a:t>Метеорологиялық</a:t>
            </a:r>
            <a:r>
              <a:rPr dirty="0"/>
              <a:t> </a:t>
            </a:r>
            <a:r>
              <a:rPr dirty="0" err="1"/>
              <a:t>жағдайлар</a:t>
            </a:r>
            <a:r>
              <a:rPr dirty="0"/>
              <a:t> </a:t>
            </a:r>
            <a:r>
              <a:rPr dirty="0" err="1"/>
              <a:t>қала</a:t>
            </a:r>
            <a:r>
              <a:rPr dirty="0"/>
              <a:t> </a:t>
            </a:r>
            <a:r>
              <a:rPr dirty="0" err="1"/>
              <a:t>атмосферасында</a:t>
            </a:r>
            <a:r>
              <a:rPr dirty="0"/>
              <a:t> </a:t>
            </a:r>
            <a:r>
              <a:rPr dirty="0" err="1"/>
              <a:t>ластаушы</a:t>
            </a:r>
            <a:r>
              <a:rPr dirty="0"/>
              <a:t> </a:t>
            </a:r>
            <a:r>
              <a:rPr dirty="0" err="1"/>
              <a:t>заттардың</a:t>
            </a:r>
            <a:r>
              <a:rPr b="1" dirty="0"/>
              <a:t> </a:t>
            </a:r>
            <a:r>
              <a:rPr lang="ru-RU" b="1" dirty="0" err="1"/>
              <a:t>түнде</a:t>
            </a:r>
            <a:r>
              <a:rPr lang="ru-RU" dirty="0"/>
              <a:t> </a:t>
            </a:r>
            <a:r>
              <a:rPr lang="ru-RU" b="1" dirty="0" err="1"/>
              <a:t>жиналуына</a:t>
            </a:r>
            <a:r>
              <a:rPr b="1" dirty="0"/>
              <a:t> </a:t>
            </a:r>
            <a:r>
              <a:rPr dirty="0" err="1"/>
              <a:t>ықпал</a:t>
            </a:r>
            <a:r>
              <a:rPr dirty="0"/>
              <a:t> </a:t>
            </a:r>
            <a:r>
              <a:rPr dirty="0" err="1"/>
              <a:t>етеді</a:t>
            </a:r>
            <a:r>
              <a:rPr dirty="0"/>
              <a:t>. </a:t>
            </a:r>
          </a:p>
          <a:p>
            <a:pPr algn="just">
              <a:defRPr sz="1200">
                <a:latin typeface="Times New Roman"/>
                <a:ea typeface="Times New Roman"/>
                <a:cs typeface="Times New Roman"/>
                <a:sym typeface="Times New Roman"/>
              </a:defRPr>
            </a:pPr>
            <a:r>
              <a:rPr dirty="0"/>
              <a:t>      </a:t>
            </a:r>
            <a:r>
              <a:rPr dirty="0" err="1"/>
              <a:t>Жалпы</a:t>
            </a:r>
            <a:r>
              <a:rPr dirty="0"/>
              <a:t> </a:t>
            </a:r>
            <a:r>
              <a:rPr dirty="0" err="1"/>
              <a:t>қала</a:t>
            </a:r>
            <a:r>
              <a:rPr dirty="0"/>
              <a:t> </a:t>
            </a:r>
            <a:r>
              <a:rPr dirty="0" err="1"/>
              <a:t>бойынша</a:t>
            </a:r>
            <a:r>
              <a:rPr dirty="0"/>
              <a:t> </a:t>
            </a:r>
            <a:r>
              <a:rPr dirty="0" err="1"/>
              <a:t>ауаның</a:t>
            </a:r>
            <a:r>
              <a:rPr dirty="0"/>
              <a:t> </a:t>
            </a:r>
            <a:r>
              <a:rPr dirty="0" err="1"/>
              <a:t>ластану</a:t>
            </a:r>
            <a:r>
              <a:rPr dirty="0"/>
              <a:t> </a:t>
            </a:r>
            <a:r>
              <a:rPr dirty="0" err="1"/>
              <a:t>деңгейінің</a:t>
            </a:r>
            <a:r>
              <a:rPr dirty="0"/>
              <a:t> </a:t>
            </a:r>
            <a:r>
              <a:rPr lang="ru-RU" dirty="0" err="1"/>
              <a:t>түнде</a:t>
            </a:r>
            <a:r>
              <a:rPr lang="ru-RU" dirty="0"/>
              <a:t> </a:t>
            </a:r>
            <a:r>
              <a:rPr lang="ru-RU" b="1" dirty="0" err="1"/>
              <a:t>көтеріңкі</a:t>
            </a:r>
            <a:r>
              <a:rPr sz="1000" dirty="0"/>
              <a:t> </a:t>
            </a:r>
            <a:r>
              <a:rPr dirty="0" err="1"/>
              <a:t>болуы</a:t>
            </a:r>
            <a:r>
              <a:rPr dirty="0"/>
              <a:t> </a:t>
            </a:r>
            <a:r>
              <a:rPr dirty="0" err="1"/>
              <a:t>күтілуде</a:t>
            </a:r>
            <a:r>
              <a:rPr dirty="0"/>
              <a:t>.</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 /</a:t>
            </a:r>
            <a:r>
              <a:rPr lang="kk-KZ" sz="1200" dirty="0">
                <a:latin typeface="Times New Roman"/>
                <a:ea typeface="Times New Roman"/>
                <a:cs typeface="Times New Roman"/>
                <a:sym typeface="Times New Roman"/>
              </a:rPr>
              <a:t>Кеңшілік Ы.</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256</TotalTime>
  <Words>672</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49</cp:revision>
  <dcterms:modified xsi:type="dcterms:W3CDTF">2025-05-31T08:42:18Z</dcterms:modified>
</cp:coreProperties>
</file>