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6" d="100"/>
          <a:sy n="96" d="100"/>
        </p:scale>
        <p:origin x="90" y="4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04100" y="11668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22558752"/>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540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152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01 маусым </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57755" y="184413"/>
            <a:ext cx="4957194" cy="4647426"/>
          </a:xfrm>
          <a:prstGeom prst="rect">
            <a:avLst/>
          </a:prstGeom>
        </p:spPr>
        <p:txBody>
          <a:bodyPr wrap="square">
            <a:spAutoFit/>
          </a:bodyPr>
          <a:lstStyle/>
          <a:p>
            <a:pPr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a:t>
            </a:r>
          </a:p>
          <a:p>
            <a:pPr lvl="0"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02 маусым</a:t>
            </a:r>
            <a:r>
              <a:rPr lang="kk-KZ" sz="1300" b="1" dirty="0">
                <a:solidFill>
                  <a:srgbClr val="000000"/>
                </a:solidFill>
                <a:latin typeface="Times New Roman" panose="02020603050405020304" pitchFamily="18" charset="0"/>
                <a:cs typeface="Times New Roman" panose="02020603050405020304" pitchFamily="18" charset="0"/>
              </a:rPr>
              <a:t> 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01 </a:t>
            </a:r>
            <a:r>
              <a:rPr lang="ru-RU" sz="1000" b="1" dirty="0" err="1">
                <a:solidFill>
                  <a:srgbClr val="000000"/>
                </a:solidFill>
                <a:latin typeface="Times New Roman" panose="02020603050405020304" pitchFamily="18" charset="0"/>
                <a:cs typeface="Times New Roman" panose="02020603050405020304" pitchFamily="18" charset="0"/>
              </a:rPr>
              <a:t>маусымның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02 </a:t>
            </a:r>
            <a:r>
              <a:rPr lang="ru-RU" sz="1000" b="1" dirty="0" err="1">
                <a:solidFill>
                  <a:srgbClr val="000000"/>
                </a:solidFill>
                <a:latin typeface="Times New Roman" panose="02020603050405020304" pitchFamily="18" charset="0"/>
                <a:cs typeface="Times New Roman" panose="02020603050405020304" pitchFamily="18" charset="0"/>
              </a:rPr>
              <a:t>маусымны</a:t>
            </a:r>
            <a:r>
              <a:rPr lang="kk-KZ" sz="1000" b="1" dirty="0">
                <a:solidFill>
                  <a:srgbClr val="000000"/>
                </a:solidFill>
                <a:latin typeface="Times New Roman" panose="02020603050405020304" pitchFamily="18" charset="0"/>
                <a:cs typeface="Times New Roman" panose="02020603050405020304" pitchFamily="18" charset="0"/>
              </a:rPr>
              <a:t>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20-ге </a:t>
            </a:r>
            <a:r>
              <a:rPr lang="ru-RU" sz="1000" b="1" dirty="0" err="1">
                <a:solidFill>
                  <a:srgbClr val="000000"/>
                </a:solidFill>
                <a:latin typeface="Times New Roman" panose="02020603050405020304" pitchFamily="18" charset="0"/>
                <a:cs typeface="Times New Roman" panose="02020603050405020304" pitchFamily="18" charset="0"/>
              </a:rPr>
              <a:t>дейін</a:t>
            </a:r>
            <a:r>
              <a:rPr lang="ru-RU" sz="10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 күңдіз өткінші жаңбыр жауады, найзағай күтіледі. </a:t>
            </a:r>
            <a:r>
              <a:rPr lang="kk-KZ" sz="1300" dirty="0">
                <a:latin typeface="Times New Roman" panose="02020603050405020304" pitchFamily="18" charset="0"/>
                <a:ea typeface="Calibri" panose="020F0502020204030204" pitchFamily="34" charset="0"/>
              </a:rPr>
              <a:t>Жел, </a:t>
            </a:r>
            <a:r>
              <a:rPr lang="ru-RU" sz="1300" dirty="0" err="1">
                <a:latin typeface="Times New Roman" panose="02020603050405020304" pitchFamily="18" charset="0"/>
                <a:ea typeface="Calibri" panose="020F0502020204030204" pitchFamily="34" charset="0"/>
              </a:rPr>
              <a:t>күші</a:t>
            </a:r>
            <a:r>
              <a:rPr lang="ru-RU" sz="1300" dirty="0">
                <a:latin typeface="Times New Roman" panose="02020603050405020304" pitchFamily="18" charset="0"/>
                <a:ea typeface="Calibri" panose="020F0502020204030204" pitchFamily="34" charset="0"/>
              </a:rPr>
              <a:t> 2-7 м/с</a:t>
            </a:r>
            <a:r>
              <a:rPr lang="kk-KZ" sz="1300" dirty="0">
                <a:latin typeface="Times New Roman" panose="02020603050405020304" pitchFamily="18" charset="0"/>
                <a:ea typeface="Calibri" panose="020F0502020204030204" pitchFamily="34" charset="0"/>
              </a:rPr>
              <a:t>. </a:t>
            </a:r>
            <a:r>
              <a:rPr lang="kk-KZ" sz="1300" dirty="0">
                <a:effectLst/>
                <a:latin typeface="Times New Roman" panose="02020603050405020304" pitchFamily="18" charset="0"/>
                <a:ea typeface="Calibri" panose="020F0502020204030204" pitchFamily="34" charset="0"/>
              </a:rPr>
              <a:t>Ауа температурасы түнде </a:t>
            </a:r>
            <a:r>
              <a:rPr lang="kk-KZ" sz="1300" dirty="0">
                <a:latin typeface="Times New Roman" panose="02020603050405020304" pitchFamily="18" charset="0"/>
                <a:ea typeface="Calibri" panose="020F0502020204030204" pitchFamily="34" charset="0"/>
              </a:rPr>
              <a:t>14-16</a:t>
            </a:r>
            <a:r>
              <a:rPr lang="kk-KZ" sz="1300" dirty="0">
                <a:effectLst/>
                <a:latin typeface="Times New Roman" panose="02020603050405020304" pitchFamily="18" charset="0"/>
                <a:ea typeface="Calibri" panose="020F0502020204030204" pitchFamily="34" charset="0"/>
              </a:rPr>
              <a:t>, күндіз 28-30 жылы болады.</a:t>
            </a:r>
          </a:p>
          <a:p>
            <a:pPr indent="182563" algn="ctr"/>
            <a:endPar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endParaRPr>
          </a:p>
          <a:p>
            <a:pPr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03 маусым</a:t>
            </a:r>
            <a:r>
              <a:rPr lang="kk-KZ" sz="1300" b="1" dirty="0">
                <a:solidFill>
                  <a:srgbClr val="000000"/>
                </a:solidFill>
                <a:latin typeface="Times New Roman" panose="02020603050405020304" pitchFamily="18" charset="0"/>
                <a:cs typeface="Times New Roman" panose="02020603050405020304" pitchFamily="18" charset="0"/>
              </a:rPr>
              <a:t> </a:t>
            </a:r>
            <a:r>
              <a:rPr lang="ru-RU" sz="1300" b="1" dirty="0">
                <a:solidFill>
                  <a:srgbClr val="000000"/>
                </a:solidFill>
                <a:latin typeface="Times New Roman" panose="02020603050405020304" pitchFamily="18" charset="0"/>
                <a:cs typeface="Times New Roman" panose="02020603050405020304" pitchFamily="18" charset="0"/>
              </a:rPr>
              <a:t>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02 </a:t>
            </a:r>
            <a:r>
              <a:rPr lang="ru-RU" sz="1000" b="1" dirty="0" err="1">
                <a:solidFill>
                  <a:srgbClr val="000000"/>
                </a:solidFill>
                <a:latin typeface="Times New Roman" panose="02020603050405020304" pitchFamily="18" charset="0"/>
                <a:cs typeface="Times New Roman" panose="02020603050405020304" pitchFamily="18" charset="0"/>
              </a:rPr>
              <a:t>маусымның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20-дан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03 </a:t>
            </a:r>
            <a:r>
              <a:rPr lang="ru-RU" sz="1000" b="1" dirty="0" err="1">
                <a:solidFill>
                  <a:srgbClr val="000000"/>
                </a:solidFill>
                <a:latin typeface="Times New Roman" panose="02020603050405020304" pitchFamily="18" charset="0"/>
                <a:cs typeface="Times New Roman" panose="02020603050405020304" pitchFamily="18" charset="0"/>
              </a:rPr>
              <a:t>маусымның</a:t>
            </a: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08-ге </a:t>
            </a:r>
            <a:r>
              <a:rPr lang="ru-RU" sz="1000" b="1" dirty="0" err="1">
                <a:solidFill>
                  <a:srgbClr val="000000"/>
                </a:solidFill>
                <a:latin typeface="Times New Roman" panose="02020603050405020304" pitchFamily="18" charset="0"/>
                <a:cs typeface="Times New Roman" panose="02020603050405020304" pitchFamily="18" charset="0"/>
              </a:rPr>
              <a:t>дейін</a:t>
            </a:r>
            <a:endParaRPr lang="ru-RU" sz="10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 жауын-шашынсыз. Жел, </a:t>
            </a:r>
            <a:r>
              <a:rPr lang="ru-RU" sz="1300" dirty="0" err="1">
                <a:latin typeface="Times New Roman" panose="02020603050405020304" pitchFamily="18" charset="0"/>
                <a:ea typeface="Calibri" panose="020F0502020204030204" pitchFamily="34" charset="0"/>
              </a:rPr>
              <a:t>күші</a:t>
            </a:r>
            <a:r>
              <a:rPr lang="ru-RU" sz="1300" dirty="0">
                <a:latin typeface="Times New Roman" panose="02020603050405020304" pitchFamily="18" charset="0"/>
                <a:ea typeface="Calibri" panose="020F0502020204030204" pitchFamily="34" charset="0"/>
              </a:rPr>
              <a:t> 2-7 м/с</a:t>
            </a:r>
            <a:r>
              <a:rPr lang="kk-KZ" sz="1300" dirty="0">
                <a:latin typeface="Times New Roman" panose="02020603050405020304" pitchFamily="18" charset="0"/>
                <a:ea typeface="Calibri" panose="020F0502020204030204" pitchFamily="34" charset="0"/>
              </a:rPr>
              <a:t>. </a:t>
            </a:r>
            <a:r>
              <a:rPr lang="kk-KZ" sz="1300" dirty="0">
                <a:effectLst/>
                <a:latin typeface="Times New Roman" panose="02020603050405020304" pitchFamily="18" charset="0"/>
                <a:ea typeface="Calibri" panose="020F0502020204030204" pitchFamily="34" charset="0"/>
              </a:rPr>
              <a:t>Ауа температурасы </a:t>
            </a:r>
            <a:r>
              <a:rPr lang="kk-KZ" sz="1300" dirty="0">
                <a:latin typeface="Times New Roman" panose="02020603050405020304" pitchFamily="18" charset="0"/>
                <a:ea typeface="Calibri" panose="020F0502020204030204" pitchFamily="34" charset="0"/>
              </a:rPr>
              <a:t>15-17</a:t>
            </a:r>
            <a:r>
              <a:rPr lang="kk-KZ" sz="1300" dirty="0">
                <a:effectLst/>
                <a:latin typeface="Times New Roman" panose="02020603050405020304" pitchFamily="18" charset="0"/>
                <a:ea typeface="Calibri" panose="020F0502020204030204" pitchFamily="34" charset="0"/>
              </a:rPr>
              <a:t> жылы </a:t>
            </a:r>
            <a:r>
              <a:rPr lang="ru-RU" sz="1300" dirty="0">
                <a:solidFill>
                  <a:prstClr val="black"/>
                </a:solidFill>
                <a:latin typeface="Times New Roman" pitchFamily="18" charset="0"/>
                <a:cs typeface="Times New Roman" pitchFamily="18" charset="0"/>
              </a:rPr>
              <a:t>б</a:t>
            </a:r>
            <a:r>
              <a:rPr lang="kk-KZ" sz="1300" dirty="0">
                <a:effectLst/>
                <a:latin typeface="Times New Roman" panose="02020603050405020304" pitchFamily="18" charset="0"/>
                <a:ea typeface="Calibri" panose="020F0502020204030204" pitchFamily="34" charset="0"/>
              </a:rPr>
              <a:t>олады.</a:t>
            </a:r>
          </a:p>
          <a:p>
            <a:pPr indent="182563" algn="just"/>
            <a:endParaRPr lang="ru-RU" sz="1300" dirty="0">
              <a:solidFill>
                <a:prstClr val="black"/>
              </a:solidFill>
              <a:latin typeface="Times New Roman" pitchFamily="18" charset="0"/>
              <a:cs typeface="Times New Roman" pitchFamily="18" charset="0"/>
            </a:endParaRPr>
          </a:p>
          <a:p>
            <a:pPr indent="182563" algn="just"/>
            <a:r>
              <a:rPr lang="ru-RU" sz="1300" dirty="0">
                <a:solidFill>
                  <a:prstClr val="black"/>
                </a:solidFill>
                <a:latin typeface="Times New Roman" pitchFamily="18" charset="0"/>
                <a:cs typeface="Times New Roman" pitchFamily="18" charset="0"/>
              </a:rPr>
              <a:t> </a:t>
            </a:r>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300" b="1" i="1" dirty="0">
                <a:solidFill>
                  <a:schemeClr val="tx1"/>
                </a:solidFill>
                <a:latin typeface="Times New Roman" pitchFamily="18" charset="0"/>
                <a:cs typeface="Times New Roman" pitchFamily="18" charset="0"/>
                <a:sym typeface="+mn-ea"/>
              </a:rPr>
              <a:t>ыдырауына </a:t>
            </a:r>
            <a:r>
              <a:rPr lang="kk-KZ" altLang="en-US" sz="1300" i="1" dirty="0">
                <a:solidFill>
                  <a:schemeClr val="tx1"/>
                </a:solidFill>
                <a:latin typeface="Times New Roman" pitchFamily="18" charset="0"/>
                <a:cs typeface="Times New Roman" pitchFamily="18" charset="0"/>
                <a:sym typeface="+mn-ea"/>
              </a:rPr>
              <a:t>ықпал етеді.</a:t>
            </a:r>
          </a:p>
          <a:p>
            <a:pPr indent="182563" algn="just"/>
            <a:endParaRPr lang="kk-KZ" altLang="en-US" sz="1300" i="1" dirty="0">
              <a:solidFill>
                <a:schemeClr val="tx1"/>
              </a:solidFill>
              <a:latin typeface="Times New Roman" pitchFamily="18" charset="0"/>
              <a:cs typeface="Times New Roman" pitchFamily="18" charset="0"/>
              <a:sym typeface="+mn-ea"/>
            </a:endParaRPr>
          </a:p>
          <a:p>
            <a:pPr indent="182563" algn="just"/>
            <a:r>
              <a:rPr lang="kk-KZ" altLang="en-US" sz="1300" i="1"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300" b="1" i="1" dirty="0">
                <a:solidFill>
                  <a:schemeClr val="tx1"/>
                </a:solidFill>
                <a:latin typeface="Times New Roman" pitchFamily="18" charset="0"/>
                <a:cs typeface="Times New Roman" pitchFamily="18" charset="0"/>
                <a:sym typeface="+mn-ea"/>
              </a:rPr>
              <a:t>төмен</a:t>
            </a:r>
            <a:r>
              <a:rPr lang="kk-KZ" altLang="en-US" sz="1300" i="1" dirty="0">
                <a:solidFill>
                  <a:schemeClr val="tx1"/>
                </a:solidFill>
                <a:latin typeface="Times New Roman" pitchFamily="18" charset="0"/>
                <a:cs typeface="Times New Roman" pitchFamily="18" charset="0"/>
                <a:sym typeface="+mn-ea"/>
              </a:rPr>
              <a:t> болады деп күтілуде.</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just"/>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latin typeface="Times New Roman" panose="02020603050405020304" pitchFamily="18" charset="0"/>
                <a:cs typeface="Times New Roman" panose="02020603050405020304" pitchFamily="18" charset="0"/>
              </a:rPr>
              <a:t>2025 </a:t>
            </a:r>
            <a:r>
              <a:rPr lang="ru-RU" altLang="ru-RU" sz="1100" b="1" dirty="0" err="1">
                <a:latin typeface="Times New Roman" panose="02020603050405020304" pitchFamily="18" charset="0"/>
                <a:cs typeface="Times New Roman" panose="02020603050405020304" pitchFamily="18" charset="0"/>
              </a:rPr>
              <a:t>жылғы</a:t>
            </a:r>
            <a:r>
              <a:rPr lang="ru-RU" altLang="ru-RU" sz="1100" b="1" dirty="0">
                <a:latin typeface="Times New Roman" panose="02020603050405020304" pitchFamily="18" charset="0"/>
                <a:cs typeface="Times New Roman" panose="02020603050405020304" pitchFamily="18" charset="0"/>
              </a:rPr>
              <a:t>  01 </a:t>
            </a:r>
            <a:r>
              <a:rPr lang="ru-RU" altLang="ru-RU" sz="1100" b="1" dirty="0" err="1">
                <a:latin typeface="Times New Roman" panose="02020603050405020304" pitchFamily="18" charset="0"/>
                <a:cs typeface="Times New Roman" panose="02020603050405020304" pitchFamily="18" charset="0"/>
              </a:rPr>
              <a:t>маусымда</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Көкшетау</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қаласының</a:t>
            </a:r>
            <a:r>
              <a:rPr lang="ru-RU" altLang="ru-RU" sz="11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ауасының</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жай-күйі</a:t>
            </a:r>
            <a:endParaRPr lang="ru-RU" altLang="ru-RU" sz="1100" b="1" dirty="0">
              <a:latin typeface="Times New Roman" panose="02020603050405020304" pitchFamily="18" charset="0"/>
              <a:cs typeface="Times New Roman" panose="02020603050405020304" pitchFamily="18" charset="0"/>
            </a:endParaRP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591627775"/>
              </p:ext>
            </p:extLst>
          </p:nvPr>
        </p:nvGraphicFramePr>
        <p:xfrm>
          <a:off x="5092960" y="4572493"/>
          <a:ext cx="4572000" cy="1815787"/>
        </p:xfrm>
        <a:graphic>
          <a:graphicData uri="http://schemas.openxmlformats.org/drawingml/2006/table">
            <a:tbl>
              <a:tblPr firstRow="1" bandRow="1">
                <a:tableStyleId>{5C22544A-7EE6-4342-B048-85BDC9FD1C3A}</a:tableStyleId>
              </a:tblPr>
              <a:tblGrid>
                <a:gridCol w="1750891">
                  <a:extLst>
                    <a:ext uri="{9D8B030D-6E8A-4147-A177-3AD203B41FA5}">
                      <a16:colId xmlns:a16="http://schemas.microsoft.com/office/drawing/2014/main" val="20000"/>
                    </a:ext>
                  </a:extLst>
                </a:gridCol>
                <a:gridCol w="1411996">
                  <a:extLst>
                    <a:ext uri="{9D8B030D-6E8A-4147-A177-3AD203B41FA5}">
                      <a16:colId xmlns:a16="http://schemas.microsoft.com/office/drawing/2014/main" val="20001"/>
                    </a:ext>
                  </a:extLst>
                </a:gridCol>
                <a:gridCol w="1409113">
                  <a:extLst>
                    <a:ext uri="{9D8B030D-6E8A-4147-A177-3AD203B41FA5}">
                      <a16:colId xmlns:a16="http://schemas.microsoft.com/office/drawing/2014/main" val="20002"/>
                    </a:ext>
                  </a:extLst>
                </a:gridCol>
              </a:tblGrid>
              <a:tr h="440683">
                <a:tc>
                  <a:txBody>
                    <a:bodyPr/>
                    <a:lstStyle/>
                    <a:p>
                      <a:pPr algn="ctr"/>
                      <a:r>
                        <a:rPr lang="ru-RU" sz="900" dirty="0" err="1">
                          <a:solidFill>
                            <a:schemeClr val="tx1"/>
                          </a:solidFill>
                          <a:latin typeface="Times New Roman" pitchFamily="18" charset="0"/>
                          <a:cs typeface="Times New Roman" pitchFamily="18" charset="0"/>
                        </a:rPr>
                        <a:t>Ластаушы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26658">
                <a:tc>
                  <a:txBody>
                    <a:bodyPr/>
                    <a:lstStyle/>
                    <a:p>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0.071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2665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0.075</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26658">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463</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0.926</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26658">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536</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0.107</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26658">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44</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0.219</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32484">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27</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0.067</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1340333620"/>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Онайбаева</a:t>
            </a:r>
            <a:r>
              <a:rPr lang="ru-RU" altLang="ru-RU" sz="1200" b="1" i="1" dirty="0">
                <a:solidFill>
                  <a:srgbClr val="000000"/>
                </a:solidFill>
                <a:latin typeface="Times New Roman" panose="02020603050405020304" pitchFamily="18" charset="0"/>
                <a:cs typeface="Times New Roman" panose="02020603050405020304" pitchFamily="18" charset="0"/>
              </a:rPr>
              <a:t> С.</a:t>
            </a:r>
            <a:r>
              <a:rPr lang="kk-KZ" altLang="ru-RU" sz="1200" b="1" i="1" dirty="0">
                <a:solidFill>
                  <a:srgbClr val="000000"/>
                </a:solidFill>
                <a:latin typeface="Times New Roman" panose="02020603050405020304" pitchFamily="18" charset="0"/>
                <a:cs typeface="Times New Roman" panose="02020603050405020304" pitchFamily="18" charset="0"/>
              </a:rPr>
              <a:t>/ 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18461</TotalTime>
  <Words>574</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3570</cp:revision>
  <cp:lastPrinted>2021-07-01T07:38:07Z</cp:lastPrinted>
  <dcterms:created xsi:type="dcterms:W3CDTF">2018-03-27T06:03:00Z</dcterms:created>
  <dcterms:modified xsi:type="dcterms:W3CDTF">2025-06-01T07:04:20Z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