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2"/>
    <p:sldId id="257" r:id="rId3"/>
  </p:sldIdLst>
  <p:sldSz cx="9906000" cy="6858000" type="A4"/>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1pPr>
    <a:lvl2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EEE7283C-3CF3-47DC-8721-378D4A62B22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EE7D0"/>
          </a:solidFill>
        </a:fill>
      </a:tcStyle>
    </a:wholeTbl>
    <a:band2H>
      <a:tcTxStyle/>
      <a:tcStyle>
        <a:tcBdr/>
        <a:fill>
          <a:solidFill>
            <a:srgbClr val="EFF3E9"/>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CF821DB8-F4EB-4A41-A1BA-3FCAFE7338EE}"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FCDCCE"/>
          </a:solidFill>
        </a:fill>
      </a:tcStyle>
    </a:wholeTbl>
    <a:band2H>
      <a:tcTxStyle/>
      <a:tcStyle>
        <a:tcBdr/>
        <a:fill>
          <a:solidFill>
            <a:srgbClr val="FDEEE8"/>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33BA23B1-9221-436E-865A-0063620EA4FD}" styleName="">
    <a:tblBg/>
    <a:wholeTbl>
      <a:tcTxStyle b="off" i="off">
        <a:fontRef idx="maj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ff">
        <a:fontRef idx="maj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aj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aj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2708684C-4D16-4618-839F-0558EEFCDFE6}"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a:tcStyle>
        <a:tcBdr/>
        <a:fill>
          <a:solidFill>
            <a:srgbClr val="E6E6E6"/>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14" d="100"/>
          <a:sy n="114" d="100"/>
        </p:scale>
        <p:origin x="1512" y="8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7" name="Shape 17"/>
          <p:cNvSpPr>
            <a:spLocks noGrp="1" noRot="1" noChangeAspect="1"/>
          </p:cNvSpPr>
          <p:nvPr>
            <p:ph type="sldImg"/>
          </p:nvPr>
        </p:nvSpPr>
        <p:spPr>
          <a:xfrm>
            <a:off x="1143000" y="685800"/>
            <a:ext cx="4572000" cy="3429000"/>
          </a:xfrm>
          <a:prstGeom prst="rect">
            <a:avLst/>
          </a:prstGeom>
        </p:spPr>
        <p:txBody>
          <a:bodyPr/>
          <a:lstStyle/>
          <a:p>
            <a:endParaRPr/>
          </a:p>
        </p:txBody>
      </p:sp>
      <p:sp>
        <p:nvSpPr>
          <p:cNvPr id="18" name="Shape 18"/>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941387" latinLnBrk="0">
      <a:defRPr sz="1200">
        <a:latin typeface="+mj-lt"/>
        <a:ea typeface="+mj-ea"/>
        <a:cs typeface="+mj-cs"/>
        <a:sym typeface="Calibri"/>
      </a:defRPr>
    </a:lvl1pPr>
    <a:lvl2pPr indent="228600" defTabSz="941387" latinLnBrk="0">
      <a:defRPr sz="1200">
        <a:latin typeface="+mj-lt"/>
        <a:ea typeface="+mj-ea"/>
        <a:cs typeface="+mj-cs"/>
        <a:sym typeface="Calibri"/>
      </a:defRPr>
    </a:lvl2pPr>
    <a:lvl3pPr indent="457200" defTabSz="941387" latinLnBrk="0">
      <a:defRPr sz="1200">
        <a:latin typeface="+mj-lt"/>
        <a:ea typeface="+mj-ea"/>
        <a:cs typeface="+mj-cs"/>
        <a:sym typeface="Calibri"/>
      </a:defRPr>
    </a:lvl3pPr>
    <a:lvl4pPr indent="685800" defTabSz="941387" latinLnBrk="0">
      <a:defRPr sz="1200">
        <a:latin typeface="+mj-lt"/>
        <a:ea typeface="+mj-ea"/>
        <a:cs typeface="+mj-cs"/>
        <a:sym typeface="Calibri"/>
      </a:defRPr>
    </a:lvl4pPr>
    <a:lvl5pPr indent="914400" defTabSz="941387" latinLnBrk="0">
      <a:defRPr sz="1200">
        <a:latin typeface="+mj-lt"/>
        <a:ea typeface="+mj-ea"/>
        <a:cs typeface="+mj-cs"/>
        <a:sym typeface="Calibri"/>
      </a:defRPr>
    </a:lvl5pPr>
    <a:lvl6pPr indent="1143000" defTabSz="941387" latinLnBrk="0">
      <a:defRPr sz="1200">
        <a:latin typeface="+mj-lt"/>
        <a:ea typeface="+mj-ea"/>
        <a:cs typeface="+mj-cs"/>
        <a:sym typeface="Calibri"/>
      </a:defRPr>
    </a:lvl6pPr>
    <a:lvl7pPr indent="1371600" defTabSz="941387" latinLnBrk="0">
      <a:defRPr sz="1200">
        <a:latin typeface="+mj-lt"/>
        <a:ea typeface="+mj-ea"/>
        <a:cs typeface="+mj-cs"/>
        <a:sym typeface="Calibri"/>
      </a:defRPr>
    </a:lvl7pPr>
    <a:lvl8pPr indent="1600200" defTabSz="941387" latinLnBrk="0">
      <a:defRPr sz="1200">
        <a:latin typeface="+mj-lt"/>
        <a:ea typeface="+mj-ea"/>
        <a:cs typeface="+mj-cs"/>
        <a:sym typeface="Calibri"/>
      </a:defRPr>
    </a:lvl8pPr>
    <a:lvl9pPr indent="1828800" defTabSz="941387" latinLnBrk="0">
      <a:defRPr sz="1200">
        <a:latin typeface="+mj-lt"/>
        <a:ea typeface="+mj-ea"/>
        <a:cs typeface="+mj-cs"/>
        <a:sym typeface="Calibri"/>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x">
  <p:cSld name="Default">
    <p:spTree>
      <p:nvGrpSpPr>
        <p:cNvPr id="1" name=""/>
        <p:cNvGrpSpPr/>
        <p:nvPr/>
      </p:nvGrpSpPr>
      <p:grpSpPr>
        <a:xfrm>
          <a:off x="0" y="0"/>
          <a:ext cx="0" cy="0"/>
          <a:chOff x="0" y="0"/>
          <a:chExt cx="0" cy="0"/>
        </a:xfrm>
      </p:grpSpPr>
      <p:sp>
        <p:nvSpPr>
          <p:cNvPr id="1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1484180" y="769937"/>
            <a:ext cx="7924801" cy="166846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nchor="ctr"/>
          <a:lstStyle/>
          <a:p>
            <a:r>
              <a:t>Title Text</a:t>
            </a:r>
          </a:p>
        </p:txBody>
      </p:sp>
      <p:sp>
        <p:nvSpPr>
          <p:cNvPr id="3" name="Body Level One…"/>
          <p:cNvSpPr txBox="1">
            <a:spLocks noGrp="1"/>
          </p:cNvSpPr>
          <p:nvPr>
            <p:ph type="body" idx="1"/>
          </p:nvPr>
        </p:nvSpPr>
        <p:spPr>
          <a:xfrm>
            <a:off x="5529130" y="2438400"/>
            <a:ext cx="3879851" cy="44196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lstStyle/>
          <a:p>
            <a:r>
              <a:t>Body Level One</a:t>
            </a:r>
          </a:p>
          <a:p>
            <a:pPr lvl="1"/>
            <a:r>
              <a:t>Body Level Two</a:t>
            </a:r>
          </a:p>
          <a:p>
            <a:pPr lvl="2"/>
            <a:r>
              <a:t>Body Level Three</a:t>
            </a:r>
          </a:p>
          <a:p>
            <a:pPr lvl="3"/>
            <a:r>
              <a:t>Body Level Four</a:t>
            </a:r>
          </a:p>
          <a:p>
            <a:pPr lvl="4"/>
            <a:r>
              <a:t>Body Level Five</a:t>
            </a:r>
          </a:p>
        </p:txBody>
      </p:sp>
      <p:sp>
        <p:nvSpPr>
          <p:cNvPr id="4" name="Slide Number"/>
          <p:cNvSpPr txBox="1">
            <a:spLocks noGrp="1"/>
          </p:cNvSpPr>
          <p:nvPr>
            <p:ph type="sldNum" sz="quarter" idx="2"/>
          </p:nvPr>
        </p:nvSpPr>
        <p:spPr>
          <a:xfrm>
            <a:off x="9152078" y="6414761"/>
            <a:ext cx="258623" cy="248303"/>
          </a:xfrm>
          <a:prstGeom prst="rect">
            <a:avLst/>
          </a:prstGeom>
          <a:ln w="12700">
            <a:miter lim="400000"/>
          </a:ln>
        </p:spPr>
        <p:txBody>
          <a:bodyPr wrap="none" lIns="45718" tIns="45718" rIns="45718" bIns="45718" anchor="ctr">
            <a:spAutoFit/>
          </a:bodyPr>
          <a:lstStyle>
            <a:lvl1pPr algn="r">
              <a:defRPr sz="1200">
                <a:solidFill>
                  <a:srgbClr val="898989"/>
                </a:solidFill>
              </a:defRPr>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Lst>
  <p:transition spd="med"/>
  <p:txStyles>
    <p:titleStyle>
      <a:lvl1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1pPr>
      <a:lvl2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2pPr>
      <a:lvl3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3pPr>
      <a:lvl4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4pPr>
      <a:lvl5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5pPr>
      <a:lvl6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6pPr>
      <a:lvl7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7pPr>
      <a:lvl8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8pPr>
      <a:lvl9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9pPr>
    </p:titleStyle>
    <p:bodyStyle>
      <a:lvl1pPr marL="342900" marR="0" indent="-3429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1pPr>
      <a:lvl2pPr marL="783771" marR="0" indent="-326571"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2pPr>
      <a:lvl3pPr marL="1219200" marR="0" indent="-3048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3pPr>
      <a:lvl4pPr marL="1737360" marR="0" indent="-36576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4pPr>
      <a:lvl5pPr marL="2235200" marR="0" indent="-4064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5pPr>
      <a:lvl6pPr marL="0" marR="0" indent="22860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6pPr>
      <a:lvl7pPr marL="0" marR="0" indent="27432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7pPr>
      <a:lvl8pPr marL="0" marR="0" indent="32004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8pPr>
      <a:lvl9pPr marL="0" marR="0" indent="36576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9pPr>
    </p:bodyStyle>
    <p:otherStyle>
      <a:lvl1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1pPr>
      <a:lvl2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2pPr>
      <a:lvl3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3pPr>
      <a:lvl4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4pPr>
      <a:lvl5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5pPr>
      <a:lvl6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6pPr>
      <a:lvl7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7pPr>
      <a:lvl8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8pPr>
      <a:lvl9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ukpp@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21"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graphicFrame>
        <p:nvGraphicFramePr>
          <p:cNvPr id="22" name="Table"/>
          <p:cNvGraphicFramePr/>
          <p:nvPr/>
        </p:nvGraphicFramePr>
        <p:xfrm>
          <a:off x="344486" y="6392862"/>
          <a:ext cx="4465637" cy="347662"/>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347662">
                <a:tc>
                  <a:txBody>
                    <a:bodyPr/>
                    <a:lstStyle/>
                    <a:p>
                      <a:pPr algn="ctr">
                        <a:defRPr sz="1800"/>
                      </a:pPr>
                      <a:r>
                        <a:rPr sz="1200" b="1" i="1" dirty="0" err="1">
                          <a:solidFill>
                            <a:srgbClr val="002060"/>
                          </a:solidFill>
                          <a:latin typeface="Times New Roman"/>
                          <a:ea typeface="Times New Roman"/>
                          <a:cs typeface="Times New Roman"/>
                          <a:sym typeface="Times New Roman"/>
                        </a:rPr>
                        <a:t>Астана</a:t>
                      </a:r>
                      <a:r>
                        <a:rPr sz="1200" b="1" i="1" dirty="0">
                          <a:solidFill>
                            <a:srgbClr val="002060"/>
                          </a:solidFill>
                          <a:latin typeface="Times New Roman"/>
                          <a:ea typeface="Times New Roman"/>
                          <a:cs typeface="Times New Roman"/>
                          <a:sym typeface="Times New Roman"/>
                        </a:rPr>
                        <a:t> қ.</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3" name="Қазақстан Республикасы Экология және табиғи ресурстар министрлігі…"/>
          <p:cNvSpPr txBox="1"/>
          <p:nvPr/>
        </p:nvSpPr>
        <p:spPr>
          <a:xfrm>
            <a:off x="174306" y="215901"/>
            <a:ext cx="4732975" cy="68186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ctr">
              <a:defRPr sz="1400" b="1">
                <a:solidFill>
                  <a:srgbClr val="0070C0"/>
                </a:solidFill>
                <a:latin typeface="Times New Roman"/>
                <a:ea typeface="Times New Roman"/>
                <a:cs typeface="Times New Roman"/>
                <a:sym typeface="Times New Roman"/>
              </a:defRPr>
            </a:pPr>
            <a:r>
              <a:t>Қазақстан Республикасы Экология және табиғи ресурстар министрлігі</a:t>
            </a:r>
          </a:p>
          <a:p>
            <a:pPr algn="ctr">
              <a:defRPr sz="1200" b="1">
                <a:solidFill>
                  <a:srgbClr val="0070C0"/>
                </a:solidFill>
                <a:latin typeface="Times New Roman"/>
                <a:ea typeface="Times New Roman"/>
                <a:cs typeface="Times New Roman"/>
                <a:sym typeface="Times New Roman"/>
              </a:defRPr>
            </a:pPr>
            <a:r>
              <a:t>«ҚАЗГИДРОМЕТ» РМК</a:t>
            </a:r>
          </a:p>
        </p:txBody>
      </p:sp>
      <p:pic>
        <p:nvPicPr>
          <p:cNvPr id="24" name="image.jpeg" descr="image.jpeg"/>
          <p:cNvPicPr>
            <a:picLocks noChangeAspect="1"/>
          </p:cNvPicPr>
          <p:nvPr/>
        </p:nvPicPr>
        <p:blipFill>
          <a:blip r:embed="rId2"/>
          <a:srcRect t="17817" b="17471"/>
          <a:stretch>
            <a:fillRect/>
          </a:stretch>
        </p:blipFill>
        <p:spPr>
          <a:xfrm>
            <a:off x="1352550" y="1023937"/>
            <a:ext cx="2028825" cy="1312863"/>
          </a:xfrm>
          <a:prstGeom prst="rect">
            <a:avLst/>
          </a:prstGeom>
          <a:ln w="12700">
            <a:miter lim="400000"/>
          </a:ln>
        </p:spPr>
      </p:pic>
      <p:graphicFrame>
        <p:nvGraphicFramePr>
          <p:cNvPr id="25" name="Table"/>
          <p:cNvGraphicFramePr/>
          <p:nvPr>
            <p:extLst>
              <p:ext uri="{D42A27DB-BD31-4B8C-83A1-F6EECF244321}">
                <p14:modId xmlns:p14="http://schemas.microsoft.com/office/powerpoint/2010/main" val="875733258"/>
              </p:ext>
            </p:extLst>
          </p:nvPr>
        </p:nvGraphicFramePr>
        <p:xfrm>
          <a:off x="307975" y="2500311"/>
          <a:ext cx="4465637" cy="2179637"/>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2179637">
                <a:tc>
                  <a:txBody>
                    <a:bodyPr/>
                    <a:lstStyle/>
                    <a:p>
                      <a:pPr algn="ctr">
                        <a:defRPr sz="1600" b="1" i="1">
                          <a:solidFill>
                            <a:srgbClr val="002060"/>
                          </a:solidFill>
                          <a:latin typeface="Times New Roman"/>
                          <a:ea typeface="Times New Roman"/>
                          <a:cs typeface="Times New Roman"/>
                          <a:sym typeface="Times New Roman"/>
                        </a:defRPr>
                      </a:pPr>
                      <a:r>
                        <a:rPr dirty="0"/>
                        <a:t>№</a:t>
                      </a:r>
                      <a:r>
                        <a:rPr lang="kk-KZ" dirty="0"/>
                        <a:t>156</a:t>
                      </a:r>
                      <a:r>
                        <a:rPr dirty="0"/>
                        <a:t> КҮНДЕЛІКТІ</a:t>
                      </a:r>
                    </a:p>
                    <a:p>
                      <a:pPr algn="ctr">
                        <a:defRPr sz="1600" b="1" i="1">
                          <a:solidFill>
                            <a:srgbClr val="002060"/>
                          </a:solidFill>
                          <a:latin typeface="Times New Roman"/>
                          <a:ea typeface="Times New Roman"/>
                          <a:cs typeface="Times New Roman"/>
                          <a:sym typeface="Times New Roman"/>
                        </a:defRPr>
                      </a:pPr>
                      <a:endParaRPr dirty="0"/>
                    </a:p>
                    <a:p>
                      <a:pPr algn="ctr">
                        <a:defRPr sz="1600" b="1" i="1">
                          <a:solidFill>
                            <a:srgbClr val="002060"/>
                          </a:solidFill>
                          <a:latin typeface="Times New Roman"/>
                          <a:ea typeface="Times New Roman"/>
                          <a:cs typeface="Times New Roman"/>
                          <a:sym typeface="Times New Roman"/>
                        </a:defRPr>
                      </a:pPr>
                      <a:r>
                        <a:rPr dirty="0"/>
                        <a:t>АУА БАССЕЙНІНІҢ ЖАЙ-КҮЙІ БЮЛЛЕТЕНІ</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r>
                        <a:rPr dirty="0" err="1"/>
                        <a:t>Астана</a:t>
                      </a:r>
                      <a:r>
                        <a:rPr dirty="0"/>
                        <a:t> қ. </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endParaRPr dirty="0"/>
                    </a:p>
                    <a:p>
                      <a:pPr algn="ctr">
                        <a:defRPr sz="1100">
                          <a:latin typeface="Times New Roman"/>
                          <a:ea typeface="Times New Roman"/>
                          <a:cs typeface="Times New Roman"/>
                          <a:sym typeface="Times New Roman"/>
                        </a:defRPr>
                      </a:pPr>
                      <a:endParaRPr dirty="0"/>
                    </a:p>
                    <a:p>
                      <a:pPr algn="ctr">
                        <a:defRPr b="1" i="1">
                          <a:solidFill>
                            <a:srgbClr val="002060"/>
                          </a:solidFill>
                          <a:latin typeface="Times New Roman"/>
                          <a:ea typeface="Times New Roman"/>
                          <a:cs typeface="Times New Roman"/>
                          <a:sym typeface="Times New Roman"/>
                        </a:defRPr>
                      </a:pPr>
                      <a:r>
                        <a:rPr dirty="0"/>
                        <a:t>2025 </a:t>
                      </a:r>
                      <a:r>
                        <a:rPr dirty="0" err="1"/>
                        <a:t>жыл</a:t>
                      </a:r>
                      <a:r>
                        <a:rPr dirty="0"/>
                        <a:t> </a:t>
                      </a:r>
                      <a:r>
                        <a:rPr lang="ru-RU" dirty="0"/>
                        <a:t>5</a:t>
                      </a:r>
                      <a:r>
                        <a:rPr lang="ru-RU" baseline="0" dirty="0"/>
                        <a:t> </a:t>
                      </a:r>
                      <a:r>
                        <a:rPr lang="ru-RU" baseline="0" dirty="0" err="1"/>
                        <a:t>маусым</a:t>
                      </a:r>
                      <a:endParaRPr dirty="0"/>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6" name="Астана қаласы  бойынша ауа-райы болжамы…"/>
          <p:cNvSpPr txBox="1"/>
          <p:nvPr/>
        </p:nvSpPr>
        <p:spPr>
          <a:xfrm>
            <a:off x="4982845" y="115888"/>
            <a:ext cx="4710749" cy="196976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ctr" eaLnBrk="1" fontAlgn="auto" hangingPunct="1">
              <a:spcBef>
                <a:spcPts val="0"/>
              </a:spcBef>
              <a:spcAft>
                <a:spcPts val="0"/>
              </a:spcAft>
              <a:buFont typeface="Arial" panose="020B0604020202020204" pitchFamily="34" charset="0"/>
              <a:buNone/>
              <a:defRPr/>
            </a:pPr>
            <a:r>
              <a:rPr lang="ru-RU" altLang="ru-RU" sz="1100" b="1" kern="0" dirty="0">
                <a:solidFill>
                  <a:srgbClr val="000000"/>
                </a:solidFill>
                <a:latin typeface="Times New Roman" pitchFamily="18" charset="0"/>
                <a:ea typeface="Calibri"/>
                <a:cs typeface="Times New Roman" pitchFamily="18" charset="0"/>
                <a:sym typeface="Calibri"/>
              </a:rPr>
              <a:t>Астана </a:t>
            </a:r>
            <a:r>
              <a:rPr lang="ru-RU" altLang="ru-RU" sz="1100" b="1" kern="0" dirty="0" err="1">
                <a:solidFill>
                  <a:srgbClr val="000000"/>
                </a:solidFill>
                <a:latin typeface="Times New Roman" pitchFamily="18" charset="0"/>
                <a:ea typeface="Calibri"/>
                <a:cs typeface="Times New Roman" pitchFamily="18" charset="0"/>
                <a:sym typeface="Calibri"/>
              </a:rPr>
              <a:t>қаласы</a:t>
            </a:r>
            <a:r>
              <a:rPr lang="ru-RU" altLang="ru-RU" sz="1100" b="1" kern="0" dirty="0">
                <a:solidFill>
                  <a:srgbClr val="000000"/>
                </a:solidFill>
                <a:latin typeface="Times New Roman" pitchFamily="18" charset="0"/>
                <a:ea typeface="Calibri"/>
                <a:cs typeface="Times New Roman" pitchFamily="18" charset="0"/>
                <a:sym typeface="Calibri"/>
              </a:rPr>
              <a:t>  </a:t>
            </a:r>
            <a:r>
              <a:rPr lang="ru-RU" altLang="ru-RU" sz="1100" b="1" kern="0" dirty="0" err="1">
                <a:solidFill>
                  <a:srgbClr val="000000"/>
                </a:solidFill>
                <a:latin typeface="Times New Roman" pitchFamily="18" charset="0"/>
                <a:ea typeface="Calibri"/>
                <a:cs typeface="Times New Roman" pitchFamily="18" charset="0"/>
                <a:sym typeface="Calibri"/>
              </a:rPr>
              <a:t>бойынша</a:t>
            </a:r>
            <a:r>
              <a:rPr lang="ru-RU" altLang="ru-RU" sz="1100" b="1" kern="0" dirty="0">
                <a:solidFill>
                  <a:srgbClr val="000000"/>
                </a:solidFill>
                <a:latin typeface="Times New Roman" pitchFamily="18" charset="0"/>
                <a:ea typeface="Calibri"/>
                <a:cs typeface="Times New Roman" pitchFamily="18" charset="0"/>
                <a:sym typeface="Calibri"/>
              </a:rPr>
              <a:t> </a:t>
            </a:r>
            <a:r>
              <a:rPr lang="ru-RU" altLang="ru-RU" sz="1100" b="1" kern="0" dirty="0" err="1">
                <a:solidFill>
                  <a:srgbClr val="000000"/>
                </a:solidFill>
                <a:latin typeface="Times New Roman" pitchFamily="18" charset="0"/>
                <a:ea typeface="Calibri"/>
                <a:cs typeface="Times New Roman" pitchFamily="18" charset="0"/>
                <a:sym typeface="Calibri"/>
              </a:rPr>
              <a:t>ауа-райы</a:t>
            </a:r>
            <a:r>
              <a:rPr lang="ru-RU" altLang="ru-RU" sz="1100" b="1" kern="0" dirty="0">
                <a:solidFill>
                  <a:srgbClr val="000000"/>
                </a:solidFill>
                <a:latin typeface="Times New Roman" pitchFamily="18" charset="0"/>
                <a:ea typeface="Calibri"/>
                <a:cs typeface="Times New Roman" pitchFamily="18" charset="0"/>
                <a:sym typeface="Calibri"/>
              </a:rPr>
              <a:t> </a:t>
            </a:r>
            <a:r>
              <a:rPr lang="ru-RU" altLang="ru-RU" sz="1100" b="1" kern="0" dirty="0" err="1">
                <a:solidFill>
                  <a:srgbClr val="000000"/>
                </a:solidFill>
                <a:latin typeface="Times New Roman" pitchFamily="18" charset="0"/>
                <a:ea typeface="Calibri"/>
                <a:cs typeface="Times New Roman" pitchFamily="18" charset="0"/>
                <a:sym typeface="Calibri"/>
              </a:rPr>
              <a:t>болжамы</a:t>
            </a:r>
            <a:r>
              <a:rPr lang="ru-RU" altLang="ru-RU" sz="1100" b="1" kern="0" dirty="0">
                <a:solidFill>
                  <a:srgbClr val="000000"/>
                </a:solidFill>
                <a:latin typeface="Times New Roman" pitchFamily="18" charset="0"/>
                <a:ea typeface="Calibri"/>
                <a:cs typeface="Times New Roman" pitchFamily="18" charset="0"/>
                <a:sym typeface="Calibri"/>
              </a:rPr>
              <a:t> </a:t>
            </a:r>
          </a:p>
          <a:p>
            <a:pPr algn="ctr" eaLnBrk="1" fontAlgn="auto" hangingPunct="1">
              <a:spcBef>
                <a:spcPts val="0"/>
              </a:spcBef>
              <a:spcAft>
                <a:spcPts val="0"/>
              </a:spcAft>
              <a:buFont typeface="Arial" panose="020B0604020202020204" pitchFamily="34" charset="0"/>
              <a:buNone/>
              <a:defRPr/>
            </a:pPr>
            <a:r>
              <a:rPr lang="ru-RU" altLang="ru-RU" sz="1100" b="1" kern="0" dirty="0">
                <a:solidFill>
                  <a:srgbClr val="000000"/>
                </a:solidFill>
                <a:latin typeface="Times New Roman" pitchFamily="18" charset="0"/>
                <a:ea typeface="Calibri"/>
                <a:cs typeface="Times New Roman" pitchFamily="18" charset="0"/>
                <a:sym typeface="Calibri"/>
              </a:rPr>
              <a:t>2025 </a:t>
            </a:r>
            <a:r>
              <a:rPr lang="ru-RU" altLang="ru-RU" sz="1100" b="1" kern="0" dirty="0" err="1">
                <a:solidFill>
                  <a:srgbClr val="000000"/>
                </a:solidFill>
                <a:latin typeface="Times New Roman" pitchFamily="18" charset="0"/>
                <a:ea typeface="Calibri"/>
                <a:cs typeface="Times New Roman" pitchFamily="18" charset="0"/>
                <a:sym typeface="Calibri"/>
              </a:rPr>
              <a:t>жылғы</a:t>
            </a:r>
            <a:r>
              <a:rPr lang="ru-RU" altLang="ru-RU" sz="1100" b="1" kern="0" dirty="0">
                <a:solidFill>
                  <a:srgbClr val="000000"/>
                </a:solidFill>
                <a:latin typeface="Times New Roman" pitchFamily="18" charset="0"/>
                <a:ea typeface="Calibri"/>
                <a:cs typeface="Times New Roman" pitchFamily="18" charset="0"/>
                <a:sym typeface="Calibri"/>
              </a:rPr>
              <a:t> </a:t>
            </a:r>
            <a:r>
              <a:rPr lang="kk-KZ" altLang="ru-RU" sz="1100" b="1" kern="0" dirty="0">
                <a:solidFill>
                  <a:srgbClr val="000000"/>
                </a:solidFill>
                <a:latin typeface="Times New Roman" pitchFamily="18" charset="0"/>
                <a:ea typeface="Calibri"/>
                <a:cs typeface="Times New Roman" pitchFamily="18" charset="0"/>
                <a:sym typeface="Calibri"/>
              </a:rPr>
              <a:t>06 маусымға</a:t>
            </a:r>
            <a:endParaRPr lang="ru-RU" altLang="ru-RU" sz="1100" b="1" kern="0" dirty="0">
              <a:solidFill>
                <a:srgbClr val="000000"/>
              </a:solidFill>
              <a:latin typeface="Times New Roman" pitchFamily="18" charset="0"/>
              <a:ea typeface="Calibri"/>
              <a:cs typeface="Times New Roman" pitchFamily="18" charset="0"/>
              <a:sym typeface="Calibri"/>
            </a:endParaRPr>
          </a:p>
          <a:p>
            <a:pPr algn="ctr" eaLnBrk="1" fontAlgn="auto" hangingPunct="1">
              <a:spcBef>
                <a:spcPts val="0"/>
              </a:spcBef>
              <a:spcAft>
                <a:spcPts val="0"/>
              </a:spcAft>
              <a:buFont typeface="Arial" panose="020B0604020202020204" pitchFamily="34" charset="0"/>
              <a:buNone/>
              <a:defRPr/>
            </a:pPr>
            <a:r>
              <a:rPr lang="ru-RU" altLang="ru-RU" sz="1100" b="1" dirty="0">
                <a:latin typeface="Times New Roman" pitchFamily="18" charset="0"/>
                <a:ea typeface="Calibri"/>
                <a:cs typeface="Times New Roman" pitchFamily="18" charset="0"/>
              </a:rPr>
              <a:t>05</a:t>
            </a:r>
            <a:r>
              <a:rPr lang="ru-RU" altLang="ru-RU" sz="1100" b="1" kern="0" dirty="0">
                <a:solidFill>
                  <a:srgbClr val="000000"/>
                </a:solidFill>
                <a:latin typeface="Times New Roman" pitchFamily="18" charset="0"/>
                <a:ea typeface="Calibri"/>
                <a:cs typeface="Times New Roman" pitchFamily="18" charset="0"/>
                <a:sym typeface="Calibri"/>
              </a:rPr>
              <a:t> </a:t>
            </a:r>
            <a:r>
              <a:rPr lang="ru-RU" altLang="ru-RU" sz="1100" b="1" kern="0" dirty="0" err="1">
                <a:solidFill>
                  <a:srgbClr val="000000"/>
                </a:solidFill>
                <a:latin typeface="Times New Roman" pitchFamily="18" charset="0"/>
                <a:ea typeface="Calibri"/>
                <a:cs typeface="Times New Roman" pitchFamily="18" charset="0"/>
                <a:sym typeface="Calibri"/>
              </a:rPr>
              <a:t>маусым</a:t>
            </a:r>
            <a:r>
              <a:rPr lang="ru-RU" altLang="ru-RU" sz="1100" b="1" kern="0" dirty="0">
                <a:solidFill>
                  <a:srgbClr val="000000"/>
                </a:solidFill>
                <a:latin typeface="Times New Roman" pitchFamily="18" charset="0"/>
                <a:ea typeface="Calibri"/>
                <a:cs typeface="Times New Roman" pitchFamily="18" charset="0"/>
                <a:sym typeface="Calibri"/>
              </a:rPr>
              <a:t> </a:t>
            </a:r>
            <a:r>
              <a:rPr lang="ru-RU" altLang="ru-RU" sz="1100" b="1" kern="0" dirty="0" err="1">
                <a:solidFill>
                  <a:srgbClr val="000000"/>
                </a:solidFill>
                <a:latin typeface="Times New Roman" pitchFamily="18" charset="0"/>
                <a:ea typeface="Calibri"/>
                <a:cs typeface="Times New Roman" pitchFamily="18" charset="0"/>
                <a:sym typeface="Calibri"/>
              </a:rPr>
              <a:t>сағ</a:t>
            </a:r>
            <a:r>
              <a:rPr lang="ru-RU" altLang="ru-RU" sz="1100" b="1" kern="0" dirty="0">
                <a:solidFill>
                  <a:srgbClr val="000000"/>
                </a:solidFill>
                <a:latin typeface="Times New Roman" pitchFamily="18" charset="0"/>
                <a:ea typeface="Calibri"/>
                <a:cs typeface="Times New Roman" pitchFamily="18" charset="0"/>
                <a:sym typeface="Calibri"/>
              </a:rPr>
              <a:t>. 20-дан 06 </a:t>
            </a:r>
            <a:r>
              <a:rPr lang="ru-RU" altLang="ru-RU" sz="1100" b="1" kern="0" dirty="0" err="1">
                <a:solidFill>
                  <a:srgbClr val="000000"/>
                </a:solidFill>
                <a:latin typeface="Times New Roman" pitchFamily="18" charset="0"/>
                <a:ea typeface="Calibri"/>
                <a:cs typeface="Times New Roman" pitchFamily="18" charset="0"/>
                <a:sym typeface="Calibri"/>
              </a:rPr>
              <a:t>маусым</a:t>
            </a:r>
            <a:r>
              <a:rPr lang="ru-RU" altLang="ru-RU" sz="1100" b="1" kern="0" dirty="0">
                <a:solidFill>
                  <a:srgbClr val="000000"/>
                </a:solidFill>
                <a:latin typeface="Times New Roman" pitchFamily="18" charset="0"/>
                <a:ea typeface="Calibri"/>
                <a:cs typeface="Times New Roman" pitchFamily="18" charset="0"/>
                <a:sym typeface="Calibri"/>
              </a:rPr>
              <a:t> </a:t>
            </a:r>
            <a:r>
              <a:rPr lang="ru-RU" altLang="ru-RU" sz="1100" b="1" kern="0" dirty="0" err="1">
                <a:solidFill>
                  <a:srgbClr val="000000"/>
                </a:solidFill>
                <a:latin typeface="Times New Roman" pitchFamily="18" charset="0"/>
                <a:ea typeface="Calibri"/>
                <a:cs typeface="Times New Roman" pitchFamily="18" charset="0"/>
                <a:sym typeface="Calibri"/>
              </a:rPr>
              <a:t>сағ</a:t>
            </a:r>
            <a:r>
              <a:rPr lang="ru-RU" altLang="ru-RU" sz="1100" b="1" kern="0" dirty="0">
                <a:solidFill>
                  <a:srgbClr val="000000"/>
                </a:solidFill>
                <a:latin typeface="Times New Roman" pitchFamily="18" charset="0"/>
                <a:ea typeface="Calibri"/>
                <a:cs typeface="Times New Roman" pitchFamily="18" charset="0"/>
                <a:sym typeface="Calibri"/>
              </a:rPr>
              <a:t>. 20-ға </a:t>
            </a:r>
            <a:r>
              <a:rPr lang="ru-RU" altLang="ru-RU" sz="1100" b="1" kern="0" dirty="0" err="1">
                <a:solidFill>
                  <a:srgbClr val="000000"/>
                </a:solidFill>
                <a:latin typeface="Times New Roman" pitchFamily="18" charset="0"/>
                <a:ea typeface="Calibri"/>
                <a:cs typeface="Times New Roman" pitchFamily="18" charset="0"/>
                <a:sym typeface="Calibri"/>
              </a:rPr>
              <a:t>дейін</a:t>
            </a:r>
            <a:endParaRPr lang="ru-RU" altLang="ru-RU" sz="1100" b="1" kern="0" dirty="0">
              <a:solidFill>
                <a:srgbClr val="000000"/>
              </a:solidFill>
              <a:latin typeface="Times New Roman" pitchFamily="18" charset="0"/>
              <a:ea typeface="Calibri"/>
              <a:cs typeface="Times New Roman" pitchFamily="18" charset="0"/>
              <a:sym typeface="Calibri"/>
            </a:endParaRPr>
          </a:p>
          <a:p>
            <a:pPr indent="182563" algn="just" eaLnBrk="1" fontAlgn="auto" hangingPunct="1">
              <a:spcBef>
                <a:spcPts val="0"/>
              </a:spcBef>
              <a:spcAft>
                <a:spcPts val="0"/>
              </a:spcAft>
              <a:buFontTx/>
              <a:buNone/>
              <a:defRPr/>
            </a:pPr>
            <a:r>
              <a:rPr lang="kk-KZ" sz="1100" kern="0" dirty="0">
                <a:solidFill>
                  <a:prstClr val="black"/>
                </a:solidFill>
                <a:latin typeface="Times New Roman" pitchFamily="18" charset="0"/>
                <a:ea typeface="Calibri"/>
                <a:cs typeface="Times New Roman" pitchFamily="18" charset="0"/>
                <a:sym typeface="Calibri"/>
              </a:rPr>
              <a:t>Көшпелі бұлтты, жауын-шашынсыз. </a:t>
            </a:r>
            <a:r>
              <a:rPr lang="kk-KZ" sz="1100" dirty="0">
                <a:solidFill>
                  <a:prstClr val="black"/>
                </a:solidFill>
                <a:latin typeface="Times New Roman" pitchFamily="18" charset="0"/>
                <a:ea typeface="Calibri"/>
                <a:cs typeface="Times New Roman" pitchFamily="18" charset="0"/>
              </a:rPr>
              <a:t>Оңтүстік-батыстан соғатын жел солтүстік-батысқа ауысады, </a:t>
            </a:r>
            <a:r>
              <a:rPr lang="ru-RU" altLang="ru-RU" sz="1100" kern="0" dirty="0" err="1">
                <a:solidFill>
                  <a:srgbClr val="000000"/>
                </a:solidFill>
                <a:latin typeface="Times New Roman" panose="02020603050405020304" pitchFamily="18" charset="0"/>
                <a:ea typeface="Calibri"/>
                <a:cs typeface="Times New Roman" panose="02020603050405020304" pitchFamily="18" charset="0"/>
                <a:sym typeface="Calibri"/>
              </a:rPr>
              <a:t>күші</a:t>
            </a:r>
            <a:r>
              <a:rPr lang="ru-RU" altLang="ru-RU" sz="1100" kern="0" dirty="0">
                <a:solidFill>
                  <a:srgbClr val="000000"/>
                </a:solidFill>
                <a:latin typeface="Times New Roman" panose="02020603050405020304" pitchFamily="18" charset="0"/>
                <a:ea typeface="Calibri"/>
                <a:cs typeface="Times New Roman" panose="02020603050405020304" pitchFamily="18" charset="0"/>
                <a:sym typeface="Calibri"/>
              </a:rPr>
              <a:t> </a:t>
            </a:r>
            <a:r>
              <a:rPr lang="ru-RU" altLang="ru-RU" sz="1100" kern="0" dirty="0" err="1">
                <a:solidFill>
                  <a:srgbClr val="000000"/>
                </a:solidFill>
                <a:latin typeface="Times New Roman" panose="02020603050405020304" pitchFamily="18" charset="0"/>
                <a:ea typeface="Calibri"/>
                <a:cs typeface="Times New Roman" panose="02020603050405020304" pitchFamily="18" charset="0"/>
                <a:sym typeface="Calibri"/>
              </a:rPr>
              <a:t>түнде</a:t>
            </a:r>
            <a:r>
              <a:rPr lang="ru-RU" altLang="ru-RU" sz="1100" kern="0" dirty="0">
                <a:solidFill>
                  <a:srgbClr val="000000"/>
                </a:solidFill>
                <a:latin typeface="Times New Roman" panose="02020603050405020304" pitchFamily="18" charset="0"/>
                <a:ea typeface="Calibri"/>
                <a:cs typeface="Times New Roman" panose="02020603050405020304" pitchFamily="18" charset="0"/>
                <a:sym typeface="Calibri"/>
              </a:rPr>
              <a:t> 1-6, </a:t>
            </a:r>
            <a:r>
              <a:rPr lang="ru-RU" altLang="ru-RU" sz="1100" kern="0" dirty="0" err="1">
                <a:solidFill>
                  <a:srgbClr val="000000"/>
                </a:solidFill>
                <a:latin typeface="Times New Roman" panose="02020603050405020304" pitchFamily="18" charset="0"/>
                <a:ea typeface="Calibri"/>
                <a:cs typeface="Times New Roman" panose="02020603050405020304" pitchFamily="18" charset="0"/>
                <a:sym typeface="Calibri"/>
              </a:rPr>
              <a:t>күндіз</a:t>
            </a:r>
            <a:r>
              <a:rPr lang="ru-RU" altLang="ru-RU" sz="1100" kern="0" dirty="0">
                <a:solidFill>
                  <a:srgbClr val="000000"/>
                </a:solidFill>
                <a:latin typeface="Times New Roman" panose="02020603050405020304" pitchFamily="18" charset="0"/>
                <a:ea typeface="Calibri"/>
                <a:cs typeface="Times New Roman" panose="02020603050405020304" pitchFamily="18" charset="0"/>
                <a:sym typeface="Calibri"/>
              </a:rPr>
              <a:t> </a:t>
            </a:r>
            <a:r>
              <a:rPr lang="kk-KZ" altLang="ru-RU" sz="1100" dirty="0">
                <a:latin typeface="Times New Roman" panose="02020603050405020304" pitchFamily="18" charset="0"/>
                <a:ea typeface="Calibri"/>
                <a:cs typeface="Times New Roman" panose="02020603050405020304" pitchFamily="18" charset="0"/>
              </a:rPr>
              <a:t>9-14 </a:t>
            </a:r>
            <a:r>
              <a:rPr lang="ru-RU" altLang="ru-RU" sz="1100" kern="0" dirty="0">
                <a:solidFill>
                  <a:srgbClr val="000000"/>
                </a:solidFill>
                <a:latin typeface="Times New Roman" panose="02020603050405020304" pitchFamily="18" charset="0"/>
                <a:ea typeface="Calibri"/>
                <a:cs typeface="Times New Roman" panose="02020603050405020304" pitchFamily="18" charset="0"/>
                <a:sym typeface="Calibri"/>
              </a:rPr>
              <a:t>м/с. </a:t>
            </a:r>
            <a:r>
              <a:rPr lang="kk-KZ" sz="1100" kern="0" dirty="0">
                <a:solidFill>
                  <a:srgbClr val="000000"/>
                </a:solidFill>
                <a:latin typeface="Times New Roman" pitchFamily="18" charset="0"/>
                <a:ea typeface="Calibri"/>
                <a:cs typeface="Times New Roman" pitchFamily="18" charset="0"/>
                <a:sym typeface="Calibri"/>
              </a:rPr>
              <a:t>Ауа температурасы түнде </a:t>
            </a:r>
            <a:r>
              <a:rPr lang="kk-KZ" sz="1100" dirty="0">
                <a:latin typeface="Times New Roman" pitchFamily="18" charset="0"/>
                <a:ea typeface="Calibri"/>
                <a:cs typeface="Times New Roman" pitchFamily="18" charset="0"/>
              </a:rPr>
              <a:t>12-14</a:t>
            </a:r>
            <a:r>
              <a:rPr lang="kk-KZ" sz="1100" kern="0" dirty="0">
                <a:solidFill>
                  <a:srgbClr val="000000"/>
                </a:solidFill>
                <a:latin typeface="Times New Roman" pitchFamily="18" charset="0"/>
                <a:ea typeface="Calibri"/>
                <a:cs typeface="Times New Roman" pitchFamily="18" charset="0"/>
                <a:sym typeface="Calibri"/>
              </a:rPr>
              <a:t>, күндіз </a:t>
            </a:r>
            <a:r>
              <a:rPr lang="kk-KZ" sz="1100" dirty="0">
                <a:latin typeface="Times New Roman" pitchFamily="18" charset="0"/>
                <a:ea typeface="Calibri"/>
                <a:cs typeface="Times New Roman" pitchFamily="18" charset="0"/>
              </a:rPr>
              <a:t>28-30</a:t>
            </a:r>
            <a:r>
              <a:rPr lang="kk-KZ" sz="1100" kern="0" dirty="0">
                <a:solidFill>
                  <a:srgbClr val="000000"/>
                </a:solidFill>
                <a:latin typeface="Times New Roman" pitchFamily="18" charset="0"/>
                <a:ea typeface="Calibri"/>
                <a:cs typeface="Times New Roman" pitchFamily="18" charset="0"/>
                <a:sym typeface="Calibri"/>
              </a:rPr>
              <a:t> градус жылы.</a:t>
            </a:r>
          </a:p>
          <a:p>
            <a:pPr algn="just">
              <a:defRPr sz="1200">
                <a:latin typeface="Times New Roman"/>
                <a:ea typeface="Times New Roman"/>
                <a:cs typeface="Times New Roman"/>
                <a:sym typeface="Times New Roman"/>
              </a:defRPr>
            </a:pPr>
            <a:endParaRPr lang="ru-RU" dirty="0"/>
          </a:p>
          <a:p>
            <a:pPr indent="182563" algn="ctr" eaLnBrk="1" fontAlgn="auto" hangingPunct="1">
              <a:spcBef>
                <a:spcPts val="0"/>
              </a:spcBef>
              <a:spcAft>
                <a:spcPts val="0"/>
              </a:spcAft>
              <a:buFont typeface="Arial" panose="020B0604020202020204" pitchFamily="34" charset="0"/>
              <a:buNone/>
              <a:defRPr/>
            </a:pPr>
            <a:r>
              <a:rPr lang="ru-RU" altLang="ru-RU" sz="1100" b="1" kern="0" dirty="0">
                <a:solidFill>
                  <a:srgbClr val="000000"/>
                </a:solidFill>
                <a:latin typeface="Times New Roman" pitchFamily="18" charset="0"/>
                <a:ea typeface="Calibri"/>
                <a:cs typeface="Times New Roman" pitchFamily="18" charset="0"/>
                <a:sym typeface="Calibri"/>
              </a:rPr>
              <a:t>2025 </a:t>
            </a:r>
            <a:r>
              <a:rPr lang="ru-RU" altLang="ru-RU" sz="1100" b="1" kern="0" dirty="0" err="1">
                <a:solidFill>
                  <a:srgbClr val="000000"/>
                </a:solidFill>
                <a:latin typeface="Times New Roman" pitchFamily="18" charset="0"/>
                <a:ea typeface="Calibri"/>
                <a:cs typeface="Times New Roman" pitchFamily="18" charset="0"/>
                <a:sym typeface="Calibri"/>
              </a:rPr>
              <a:t>жылғы</a:t>
            </a:r>
            <a:r>
              <a:rPr lang="ru-RU" altLang="ru-RU" sz="1100" b="1" kern="0" dirty="0">
                <a:solidFill>
                  <a:srgbClr val="000000"/>
                </a:solidFill>
                <a:latin typeface="Times New Roman" pitchFamily="18" charset="0"/>
                <a:ea typeface="Calibri"/>
                <a:cs typeface="Times New Roman" pitchFamily="18" charset="0"/>
                <a:sym typeface="Calibri"/>
              </a:rPr>
              <a:t> 07 </a:t>
            </a:r>
            <a:r>
              <a:rPr lang="ru-RU" altLang="ru-RU" sz="1100" b="1" kern="0" dirty="0" err="1">
                <a:solidFill>
                  <a:srgbClr val="000000"/>
                </a:solidFill>
                <a:latin typeface="Times New Roman" pitchFamily="18" charset="0"/>
                <a:ea typeface="Calibri"/>
                <a:cs typeface="Times New Roman" pitchFamily="18" charset="0"/>
                <a:sym typeface="Calibri"/>
              </a:rPr>
              <a:t>маусым</a:t>
            </a:r>
            <a:r>
              <a:rPr lang="kk-KZ" altLang="ru-RU" sz="1100" b="1" kern="0" dirty="0">
                <a:solidFill>
                  <a:srgbClr val="000000"/>
                </a:solidFill>
                <a:latin typeface="Times New Roman" pitchFamily="18" charset="0"/>
                <a:ea typeface="Calibri"/>
                <a:cs typeface="Times New Roman" pitchFamily="18" charset="0"/>
                <a:sym typeface="Calibri"/>
              </a:rPr>
              <a:t>ға </a:t>
            </a:r>
          </a:p>
          <a:p>
            <a:pPr indent="182563" algn="ctr" eaLnBrk="1" fontAlgn="auto" hangingPunct="1">
              <a:spcBef>
                <a:spcPts val="0"/>
              </a:spcBef>
              <a:spcAft>
                <a:spcPts val="0"/>
              </a:spcAft>
              <a:buFont typeface="Arial" panose="020B0604020202020204" pitchFamily="34" charset="0"/>
              <a:buNone/>
              <a:defRPr/>
            </a:pPr>
            <a:r>
              <a:rPr lang="kk-KZ" altLang="ru-RU" sz="1100" b="1" kern="0" dirty="0">
                <a:solidFill>
                  <a:srgbClr val="000000"/>
                </a:solidFill>
                <a:latin typeface="Times New Roman" pitchFamily="18" charset="0"/>
                <a:ea typeface="Calibri"/>
                <a:cs typeface="Times New Roman" pitchFamily="18" charset="0"/>
                <a:sym typeface="Calibri"/>
              </a:rPr>
              <a:t>06 маусым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20-дан 07</a:t>
            </a:r>
            <a:r>
              <a:rPr lang="kk-KZ" sz="1100" b="1" kern="0" dirty="0">
                <a:solidFill>
                  <a:srgbClr val="000000"/>
                </a:solidFill>
                <a:latin typeface="Times New Roman" pitchFamily="18" charset="0"/>
                <a:ea typeface="Calibri"/>
                <a:cs typeface="Times New Roman" pitchFamily="18" charset="0"/>
                <a:sym typeface="Calibri"/>
              </a:rPr>
              <a:t> маусым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08-ге </a:t>
            </a:r>
            <a:r>
              <a:rPr lang="ru-RU" sz="1100" b="1" kern="0" dirty="0" err="1">
                <a:solidFill>
                  <a:srgbClr val="000000"/>
                </a:solidFill>
                <a:latin typeface="Times New Roman" pitchFamily="18" charset="0"/>
                <a:ea typeface="Calibri"/>
                <a:cs typeface="Times New Roman" pitchFamily="18" charset="0"/>
                <a:sym typeface="Calibri"/>
              </a:rPr>
              <a:t>дейін</a:t>
            </a:r>
            <a:endParaRPr lang="ru-RU" sz="1100" b="1" kern="0" dirty="0">
              <a:solidFill>
                <a:srgbClr val="000000"/>
              </a:solidFill>
              <a:latin typeface="Times New Roman" pitchFamily="18" charset="0"/>
              <a:ea typeface="Calibri"/>
              <a:cs typeface="Times New Roman" pitchFamily="18" charset="0"/>
              <a:sym typeface="Calibri"/>
            </a:endParaRPr>
          </a:p>
          <a:p>
            <a:pPr indent="182563" algn="just" eaLnBrk="1" fontAlgn="auto">
              <a:spcBef>
                <a:spcPts val="0"/>
              </a:spcBef>
              <a:spcAft>
                <a:spcPts val="0"/>
              </a:spcAft>
              <a:buFont typeface="Arial" panose="020B0604020202020204" pitchFamily="34" charset="0"/>
              <a:buNone/>
              <a:defRPr/>
            </a:pPr>
            <a:r>
              <a:rPr lang="kk-KZ" sz="1100" kern="0" dirty="0">
                <a:solidFill>
                  <a:prstClr val="black"/>
                </a:solidFill>
                <a:latin typeface="Times New Roman" pitchFamily="18" charset="0"/>
                <a:ea typeface="Calibri"/>
                <a:cs typeface="Times New Roman" pitchFamily="18" charset="0"/>
                <a:sym typeface="Calibri"/>
              </a:rPr>
              <a:t>   Көшпелі бұлтты, </a:t>
            </a:r>
            <a:r>
              <a:rPr lang="ru-RU" altLang="ru-RU" sz="1100" kern="0" dirty="0" err="1">
                <a:solidFill>
                  <a:srgbClr val="000000"/>
                </a:solidFill>
                <a:latin typeface="Times New Roman" panose="02020603050405020304" pitchFamily="18" charset="0"/>
                <a:ea typeface="Calibri"/>
                <a:cs typeface="Times New Roman" panose="02020603050405020304" pitchFamily="18" charset="0"/>
                <a:sym typeface="Calibri"/>
              </a:rPr>
              <a:t>күндіз</a:t>
            </a:r>
            <a:r>
              <a:rPr lang="ru-RU" altLang="ru-RU" sz="1100" kern="0" dirty="0">
                <a:solidFill>
                  <a:srgbClr val="000000"/>
                </a:solidFill>
                <a:latin typeface="Times New Roman" panose="02020603050405020304" pitchFamily="18" charset="0"/>
                <a:ea typeface="Calibri"/>
                <a:cs typeface="Times New Roman" panose="02020603050405020304" pitchFamily="18" charset="0"/>
                <a:sym typeface="Calibri"/>
              </a:rPr>
              <a:t> </a:t>
            </a:r>
            <a:r>
              <a:rPr lang="ru-RU" altLang="ru-RU" sz="1100" kern="0" dirty="0" err="1">
                <a:solidFill>
                  <a:srgbClr val="000000"/>
                </a:solidFill>
                <a:latin typeface="Times New Roman" panose="02020603050405020304" pitchFamily="18" charset="0"/>
                <a:ea typeface="Calibri"/>
                <a:cs typeface="Times New Roman" panose="02020603050405020304" pitchFamily="18" charset="0"/>
                <a:sym typeface="Calibri"/>
              </a:rPr>
              <a:t>жаңбыр</a:t>
            </a:r>
            <a:r>
              <a:rPr lang="ru-RU" altLang="ru-RU" sz="1100" kern="0" dirty="0">
                <a:solidFill>
                  <a:srgbClr val="000000"/>
                </a:solidFill>
                <a:latin typeface="Times New Roman" panose="02020603050405020304" pitchFamily="18" charset="0"/>
                <a:ea typeface="Calibri"/>
                <a:cs typeface="Times New Roman" panose="02020603050405020304" pitchFamily="18" charset="0"/>
                <a:sym typeface="Calibri"/>
              </a:rPr>
              <a:t>, </a:t>
            </a:r>
            <a:r>
              <a:rPr lang="ru-RU" altLang="ru-RU" sz="1100" kern="0" dirty="0" err="1">
                <a:solidFill>
                  <a:srgbClr val="000000"/>
                </a:solidFill>
                <a:latin typeface="Times New Roman" panose="02020603050405020304" pitchFamily="18" charset="0"/>
                <a:ea typeface="Calibri"/>
                <a:cs typeface="Times New Roman" panose="02020603050405020304" pitchFamily="18" charset="0"/>
                <a:sym typeface="Calibri"/>
              </a:rPr>
              <a:t>ңайзағай</a:t>
            </a:r>
            <a:r>
              <a:rPr lang="kk-KZ" sz="1100" kern="0" dirty="0">
                <a:solidFill>
                  <a:prstClr val="black"/>
                </a:solidFill>
                <a:latin typeface="Times New Roman" pitchFamily="18" charset="0"/>
                <a:ea typeface="Calibri"/>
                <a:cs typeface="Times New Roman" pitchFamily="18" charset="0"/>
                <a:sym typeface="Calibri"/>
              </a:rPr>
              <a:t>. Сол</a:t>
            </a:r>
            <a:r>
              <a:rPr lang="kk-KZ" sz="1100" dirty="0">
                <a:solidFill>
                  <a:prstClr val="black"/>
                </a:solidFill>
                <a:latin typeface="Times New Roman" pitchFamily="18" charset="0"/>
                <a:ea typeface="Calibri"/>
                <a:cs typeface="Times New Roman" pitchFamily="18" charset="0"/>
              </a:rPr>
              <a:t>түстік-шығыстан соғады, </a:t>
            </a:r>
            <a:r>
              <a:rPr lang="kk-KZ" sz="1100" kern="0" dirty="0">
                <a:solidFill>
                  <a:prstClr val="black"/>
                </a:solidFill>
                <a:latin typeface="Times New Roman" pitchFamily="18" charset="0"/>
                <a:ea typeface="Calibri"/>
                <a:cs typeface="Times New Roman" pitchFamily="18" charset="0"/>
                <a:sym typeface="Calibri"/>
              </a:rPr>
              <a:t>күші 9-14, </a:t>
            </a:r>
            <a:r>
              <a:rPr lang="kk-KZ" sz="1100" dirty="0">
                <a:solidFill>
                  <a:prstClr val="black"/>
                </a:solidFill>
                <a:latin typeface="Times New Roman" pitchFamily="18" charset="0"/>
                <a:ea typeface="Calibri"/>
                <a:cs typeface="Times New Roman" pitchFamily="18" charset="0"/>
              </a:rPr>
              <a:t>к</a:t>
            </a:r>
            <a:r>
              <a:rPr lang="kk-KZ" sz="1100" kern="0" dirty="0">
                <a:solidFill>
                  <a:prstClr val="black"/>
                </a:solidFill>
                <a:latin typeface="Times New Roman" pitchFamily="18" charset="0"/>
                <a:ea typeface="Calibri"/>
                <a:cs typeface="Times New Roman" pitchFamily="18" charset="0"/>
                <a:sym typeface="Calibri"/>
              </a:rPr>
              <a:t>үндіз екпіні 15-20  </a:t>
            </a:r>
            <a:r>
              <a:rPr lang="ru-RU" sz="1100" kern="0" dirty="0">
                <a:solidFill>
                  <a:prstClr val="black"/>
                </a:solidFill>
                <a:latin typeface="Times New Roman" pitchFamily="18" charset="0"/>
                <a:ea typeface="Calibri"/>
                <a:cs typeface="Times New Roman" pitchFamily="18" charset="0"/>
                <a:sym typeface="Calibri"/>
              </a:rPr>
              <a:t>м/с. </a:t>
            </a:r>
            <a:r>
              <a:rPr lang="kk-KZ" sz="1100" kern="0" dirty="0">
                <a:solidFill>
                  <a:prstClr val="black"/>
                </a:solidFill>
                <a:latin typeface="Times New Roman" pitchFamily="18" charset="0"/>
                <a:ea typeface="Calibri"/>
                <a:cs typeface="Times New Roman" pitchFamily="18" charset="0"/>
                <a:sym typeface="Calibri"/>
              </a:rPr>
              <a:t>Ауа температурасы 17-19 градус жылы.</a:t>
            </a:r>
          </a:p>
        </p:txBody>
      </p:sp>
      <p:graphicFrame>
        <p:nvGraphicFramePr>
          <p:cNvPr id="27" name="Table"/>
          <p:cNvGraphicFramePr/>
          <p:nvPr>
            <p:extLst>
              <p:ext uri="{D42A27DB-BD31-4B8C-83A1-F6EECF244321}">
                <p14:modId xmlns:p14="http://schemas.microsoft.com/office/powerpoint/2010/main" val="1468216596"/>
              </p:ext>
            </p:extLst>
          </p:nvPr>
        </p:nvGraphicFramePr>
        <p:xfrm>
          <a:off x="5064125" y="4206875"/>
          <a:ext cx="4571998" cy="1972231"/>
        </p:xfrm>
        <a:graphic>
          <a:graphicData uri="http://schemas.openxmlformats.org/drawingml/2006/table">
            <a:tbl>
              <a:tblPr>
                <a:tableStyleId>{4C3C2611-4C71-4FC5-86AE-919BDF0F9419}</a:tableStyleId>
              </a:tblPr>
              <a:tblGrid>
                <a:gridCol w="1751011">
                  <a:extLst>
                    <a:ext uri="{9D8B030D-6E8A-4147-A177-3AD203B41FA5}">
                      <a16:colId xmlns:a16="http://schemas.microsoft.com/office/drawing/2014/main" val="20000"/>
                    </a:ext>
                  </a:extLst>
                </a:gridCol>
                <a:gridCol w="1411287">
                  <a:extLst>
                    <a:ext uri="{9D8B030D-6E8A-4147-A177-3AD203B41FA5}">
                      <a16:colId xmlns:a16="http://schemas.microsoft.com/office/drawing/2014/main" val="20001"/>
                    </a:ext>
                  </a:extLst>
                </a:gridCol>
                <a:gridCol w="1409700">
                  <a:extLst>
                    <a:ext uri="{9D8B030D-6E8A-4147-A177-3AD203B41FA5}">
                      <a16:colId xmlns:a16="http://schemas.microsoft.com/office/drawing/2014/main" val="20002"/>
                    </a:ext>
                  </a:extLst>
                </a:gridCol>
              </a:tblGrid>
              <a:tr h="365125">
                <a:tc>
                  <a:txBody>
                    <a:bodyPr/>
                    <a:lstStyle/>
                    <a:p>
                      <a:pPr algn="ctr">
                        <a:defRPr sz="1800"/>
                      </a:pPr>
                      <a:r>
                        <a:rPr sz="900" b="1">
                          <a:latin typeface="Times New Roman"/>
                          <a:ea typeface="Times New Roman"/>
                          <a:cs typeface="Times New Roman"/>
                          <a:sym typeface="Times New Roman"/>
                        </a:rPr>
                        <a:t>Ластаушы зат</a:t>
                      </a:r>
                    </a:p>
                  </a:txBody>
                  <a:tcPr marL="45682" marR="45682" marT="45682" marB="45682"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b="1">
                          <a:latin typeface="Times New Roman"/>
                          <a:ea typeface="Times New Roman"/>
                          <a:cs typeface="Times New Roman"/>
                          <a:sym typeface="Times New Roman"/>
                        </a:rPr>
                        <a:t>Нақты шоғырлану, мкг/м3</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tc>
                  <a:txBody>
                    <a:bodyPr/>
                    <a:lstStyle/>
                    <a:p>
                      <a:pPr algn="ctr">
                        <a:defRPr sz="1800"/>
                      </a:pPr>
                      <a:r>
                        <a:rPr sz="900" b="1" dirty="0">
                          <a:latin typeface="Times New Roman"/>
                          <a:ea typeface="Times New Roman"/>
                          <a:cs typeface="Times New Roman"/>
                          <a:sym typeface="Times New Roman"/>
                        </a:rPr>
                        <a:t>ШЖШ </a:t>
                      </a:r>
                      <a:r>
                        <a:rPr sz="900" b="1" dirty="0" err="1">
                          <a:latin typeface="Times New Roman"/>
                          <a:ea typeface="Times New Roman"/>
                          <a:cs typeface="Times New Roman"/>
                          <a:sym typeface="Times New Roman"/>
                        </a:rPr>
                        <a:t>асу</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еселігі</a:t>
                      </a:r>
                      <a:endParaRPr sz="900" b="1" dirty="0">
                        <a:latin typeface="Times New Roman"/>
                        <a:ea typeface="Times New Roman"/>
                        <a:cs typeface="Times New Roman"/>
                        <a:sym typeface="Times New Roman"/>
                      </a:endParaRP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00"/>
                  </a:ext>
                </a:extLst>
              </a:tr>
              <a:tr h="230186">
                <a:tc>
                  <a:txBody>
                    <a:bodyPr/>
                    <a:lstStyle/>
                    <a:p>
                      <a:pPr algn="l">
                        <a:defRPr sz="1800"/>
                      </a:pPr>
                      <a:r>
                        <a:rPr sz="900">
                          <a:latin typeface="Times New Roman"/>
                          <a:ea typeface="Times New Roman"/>
                          <a:cs typeface="Times New Roman"/>
                          <a:sym typeface="Times New Roman"/>
                        </a:rPr>
                        <a:t>РМ-2,5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16</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1"/>
                  </a:ext>
                </a:extLst>
              </a:tr>
              <a:tr h="228600">
                <a:tc>
                  <a:txBody>
                    <a:bodyPr/>
                    <a:lstStyle/>
                    <a:p>
                      <a:pPr algn="l">
                        <a:defRPr sz="1800"/>
                      </a:pPr>
                      <a:r>
                        <a:rPr sz="900">
                          <a:latin typeface="Times New Roman"/>
                          <a:ea typeface="Times New Roman"/>
                          <a:cs typeface="Times New Roman"/>
                          <a:sym typeface="Times New Roman"/>
                        </a:rPr>
                        <a:t>РМ-10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16</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2"/>
                  </a:ext>
                </a:extLst>
              </a:tr>
              <a:tr h="228600">
                <a:tc>
                  <a:txBody>
                    <a:bodyPr/>
                    <a:lstStyle/>
                    <a:p>
                      <a:pPr algn="l">
                        <a:defRPr sz="1800"/>
                      </a:pPr>
                      <a:r>
                        <a:rPr sz="900">
                          <a:latin typeface="Times New Roman"/>
                          <a:ea typeface="Times New Roman"/>
                          <a:cs typeface="Times New Roman"/>
                          <a:sym typeface="Times New Roman"/>
                        </a:rPr>
                        <a:t>Күкірт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39</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dirty="0">
                          <a:latin typeface="Times New Roman"/>
                          <a:ea typeface="Times New Roman"/>
                          <a:cs typeface="Times New Roman"/>
                          <a:sym typeface="Times New Roman"/>
                        </a:rPr>
                        <a:t>0</a:t>
                      </a:r>
                      <a:r>
                        <a:rPr lang="ru-RU" sz="900" dirty="0">
                          <a:latin typeface="Times New Roman"/>
                          <a:ea typeface="Times New Roman"/>
                          <a:cs typeface="Times New Roman"/>
                          <a:sym typeface="Times New Roman"/>
                        </a:rPr>
                        <a:t>,1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3"/>
                  </a:ext>
                </a:extLst>
              </a:tr>
              <a:tr h="228600">
                <a:tc>
                  <a:txBody>
                    <a:bodyPr/>
                    <a:lstStyle/>
                    <a:p>
                      <a:pPr algn="l">
                        <a:defRPr sz="1800"/>
                      </a:pPr>
                      <a:r>
                        <a:rPr sz="900">
                          <a:latin typeface="Times New Roman"/>
                          <a:ea typeface="Times New Roman"/>
                          <a:cs typeface="Times New Roman"/>
                          <a:sym typeface="Times New Roman"/>
                        </a:rPr>
                        <a:t>Көміртегі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2763</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dirty="0">
                          <a:latin typeface="Times New Roman"/>
                          <a:ea typeface="Times New Roman"/>
                          <a:cs typeface="Times New Roman"/>
                          <a:sym typeface="Times New Roman"/>
                        </a:rPr>
                        <a:t>0</a:t>
                      </a:r>
                      <a:r>
                        <a:rPr lang="ru-RU" sz="900" dirty="0">
                          <a:latin typeface="Times New Roman"/>
                          <a:ea typeface="Times New Roman"/>
                          <a:cs typeface="Times New Roman"/>
                          <a:sym typeface="Times New Roman"/>
                        </a:rPr>
                        <a:t>,6</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4"/>
                  </a:ext>
                </a:extLst>
              </a:tr>
              <a:tr h="228600">
                <a:tc>
                  <a:txBody>
                    <a:bodyPr/>
                    <a:lstStyle/>
                    <a:p>
                      <a:pPr algn="l">
                        <a:defRPr sz="1800"/>
                      </a:pPr>
                      <a:r>
                        <a:rPr sz="900">
                          <a:latin typeface="Times New Roman"/>
                          <a:ea typeface="Times New Roman"/>
                          <a:cs typeface="Times New Roman"/>
                          <a:sym typeface="Times New Roman"/>
                        </a:rPr>
                        <a:t>Азот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128</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0,6</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5"/>
                  </a:ext>
                </a:extLst>
              </a:tr>
              <a:tr h="233361">
                <a:tc>
                  <a:txBody>
                    <a:bodyPr/>
                    <a:lstStyle/>
                    <a:p>
                      <a:pPr algn="l">
                        <a:defRPr sz="1800"/>
                      </a:pPr>
                      <a:r>
                        <a:rPr sz="900">
                          <a:latin typeface="Times New Roman"/>
                          <a:ea typeface="Times New Roman"/>
                          <a:cs typeface="Times New Roman"/>
                          <a:sym typeface="Times New Roman"/>
                        </a:rPr>
                        <a:t>Азот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121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dirty="0">
                          <a:latin typeface="Times New Roman"/>
                          <a:ea typeface="Times New Roman"/>
                          <a:cs typeface="Times New Roman"/>
                          <a:sym typeface="Times New Roman"/>
                        </a:rPr>
                        <a:t>0,</a:t>
                      </a:r>
                      <a:r>
                        <a:rPr lang="ru-RU" sz="900" dirty="0">
                          <a:latin typeface="Times New Roman"/>
                          <a:ea typeface="Times New Roman"/>
                          <a:cs typeface="Times New Roman"/>
                          <a:sym typeface="Times New Roman"/>
                        </a:rPr>
                        <a:t>3</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6"/>
                  </a:ext>
                </a:extLst>
              </a:tr>
              <a:tr h="228600">
                <a:tc>
                  <a:txBody>
                    <a:bodyPr/>
                    <a:lstStyle/>
                    <a:p>
                      <a:pPr algn="l">
                        <a:defRPr sz="1800"/>
                      </a:pPr>
                      <a:r>
                        <a:rPr sz="900">
                          <a:latin typeface="Times New Roman"/>
                          <a:ea typeface="Times New Roman"/>
                          <a:cs typeface="Times New Roman"/>
                          <a:sym typeface="Times New Roman"/>
                        </a:rPr>
                        <a:t>Күкіртті сутегі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46</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5,7</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7"/>
                  </a:ext>
                </a:extLst>
              </a:tr>
            </a:tbl>
          </a:graphicData>
        </a:graphic>
      </p:graphicFrame>
      <p:graphicFrame>
        <p:nvGraphicFramePr>
          <p:cNvPr id="28" name="Table"/>
          <p:cNvGraphicFramePr/>
          <p:nvPr/>
        </p:nvGraphicFramePr>
        <p:xfrm>
          <a:off x="4973637" y="6237287"/>
          <a:ext cx="4787900" cy="320991"/>
        </p:xfrm>
        <a:graphic>
          <a:graphicData uri="http://schemas.openxmlformats.org/drawingml/2006/table">
            <a:tbl>
              <a:tblPr>
                <a:tableStyleId>{4C3C2611-4C71-4FC5-86AE-919BDF0F9419}</a:tableStyleId>
              </a:tblPr>
              <a:tblGrid>
                <a:gridCol w="4787900">
                  <a:extLst>
                    <a:ext uri="{9D8B030D-6E8A-4147-A177-3AD203B41FA5}">
                      <a16:colId xmlns:a16="http://schemas.microsoft.com/office/drawing/2014/main" val="20000"/>
                    </a:ext>
                  </a:extLst>
                </a:gridCol>
              </a:tblGrid>
              <a:tr h="214311">
                <a:tc>
                  <a:txBody>
                    <a:bodyPr/>
                    <a:lstStyle/>
                    <a:p>
                      <a:pPr algn="ctr">
                        <a:defRPr sz="700" i="1">
                          <a:latin typeface="Times New Roman"/>
                          <a:ea typeface="Times New Roman"/>
                          <a:cs typeface="Times New Roman"/>
                          <a:sym typeface="Times New Roman"/>
                        </a:defRPr>
                      </a:pPr>
                      <a:r>
                        <a:t>2022ж.02.08 № ҚР ДСМ-70 </a:t>
                      </a:r>
                    </a:p>
                    <a:p>
                      <a:pPr algn="ctr">
                        <a:defRPr sz="700" i="1">
                          <a:latin typeface="Times New Roman"/>
                          <a:ea typeface="Times New Roman"/>
                          <a:cs typeface="Times New Roman"/>
                          <a:sym typeface="Times New Roman"/>
                        </a:defRPr>
                      </a:pPr>
                      <a:r>
                        <a:t>«атмосфералық ауаға қатысты санитарлық-эпидемиологиялық ережелер мен нормаларға» сәйкес ШЖШ</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106362">
                <a:tc>
                  <a:txBody>
                    <a:bodyPr/>
                    <a:lstStyle/>
                    <a:p>
                      <a:pPr algn="just">
                        <a:defRPr sz="700" i="1"/>
                      </a:pPr>
                      <a:endParaRP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
        <p:nvSpPr>
          <p:cNvPr id="29" name="2025 жылғы 01 наурыз Астана қаласының атмосфералық ауасының жай-күйі"/>
          <p:cNvSpPr txBox="1"/>
          <p:nvPr/>
        </p:nvSpPr>
        <p:spPr>
          <a:xfrm>
            <a:off x="4982845" y="3719513"/>
            <a:ext cx="4766310" cy="46596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ctr">
              <a:defRPr sz="1200" b="1">
                <a:latin typeface="Times New Roman"/>
                <a:ea typeface="Times New Roman"/>
                <a:cs typeface="Times New Roman"/>
                <a:sym typeface="Times New Roman"/>
              </a:defRPr>
            </a:lvl1pPr>
          </a:lstStyle>
          <a:p>
            <a:r>
              <a:rPr dirty="0"/>
              <a:t>2025 </a:t>
            </a:r>
            <a:r>
              <a:rPr dirty="0" err="1"/>
              <a:t>жылғы</a:t>
            </a:r>
            <a:r>
              <a:rPr dirty="0"/>
              <a:t> </a:t>
            </a:r>
            <a:r>
              <a:rPr lang="ru-RU" dirty="0"/>
              <a:t>5 </a:t>
            </a:r>
            <a:r>
              <a:rPr lang="ru-RU" dirty="0" err="1"/>
              <a:t>маусым</a:t>
            </a:r>
            <a:r>
              <a:rPr dirty="0"/>
              <a:t> </a:t>
            </a:r>
            <a:r>
              <a:rPr dirty="0" err="1"/>
              <a:t>Астана</a:t>
            </a:r>
            <a:r>
              <a:rPr dirty="0"/>
              <a:t> </a:t>
            </a:r>
            <a:r>
              <a:rPr dirty="0" err="1"/>
              <a:t>қаласының</a:t>
            </a:r>
            <a:r>
              <a:rPr dirty="0"/>
              <a:t> </a:t>
            </a:r>
            <a:r>
              <a:rPr dirty="0" err="1"/>
              <a:t>атмосфералық</a:t>
            </a:r>
            <a:r>
              <a:rPr dirty="0"/>
              <a:t> </a:t>
            </a:r>
            <a:r>
              <a:rPr dirty="0" err="1"/>
              <a:t>ауасының</a:t>
            </a:r>
            <a:r>
              <a:rPr dirty="0"/>
              <a:t> </a:t>
            </a:r>
            <a:r>
              <a:rPr dirty="0" err="1"/>
              <a:t>жай-күйі</a:t>
            </a:r>
            <a:endParaRPr dirty="0"/>
          </a:p>
        </p:txBody>
      </p:sp>
      <p:sp>
        <p:nvSpPr>
          <p:cNvPr id="30" name="Метеорологиялық жағдайлар қала атмосферасында ластаушы заттардың түнде 07 қаңтарда жиналуына, күндіз 07, түнде 08 қаңтарда сейілуіне ықпал етеді.…"/>
          <p:cNvSpPr txBox="1"/>
          <p:nvPr/>
        </p:nvSpPr>
        <p:spPr>
          <a:xfrm>
            <a:off x="5038406" y="2411414"/>
            <a:ext cx="4710749" cy="600160"/>
          </a:xfrm>
          <a:prstGeom prst="rect">
            <a:avLst/>
          </a:prstGeom>
          <a:solidFill>
            <a:srgbClr val="FFFFFF"/>
          </a:solidFill>
          <a:ln w="38100">
            <a:solidFill>
              <a:srgbClr val="FFFFFF"/>
            </a:solidFill>
          </a:ln>
          <a:effectLst>
            <a:outerShdw blurRad="38100" dist="20000" dir="5400000" rotWithShape="0">
              <a:srgbClr val="000000">
                <a:alpha val="37998"/>
              </a:srgbClr>
            </a:outerShdw>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8" tIns="45718" rIns="45718" bIns="45718">
            <a:spAutoFit/>
          </a:bodyPr>
          <a:lstStyle/>
          <a:p>
            <a:pPr algn="just">
              <a:defRPr sz="1200">
                <a:latin typeface="Times New Roman"/>
                <a:ea typeface="Times New Roman"/>
                <a:cs typeface="Times New Roman"/>
                <a:sym typeface="Times New Roman"/>
              </a:defRPr>
            </a:pPr>
            <a:r>
              <a:rPr lang="ru-RU" sz="1100" dirty="0" err="1"/>
              <a:t>Метеорологиялық</a:t>
            </a:r>
            <a:r>
              <a:rPr lang="ru-RU" sz="1100" dirty="0"/>
              <a:t> </a:t>
            </a:r>
            <a:r>
              <a:rPr lang="ru-RU" sz="1100" dirty="0" err="1"/>
              <a:t>жағдайлар</a:t>
            </a:r>
            <a:r>
              <a:rPr lang="ru-RU" sz="1100" dirty="0"/>
              <a:t> </a:t>
            </a:r>
            <a:r>
              <a:rPr lang="ru-RU" sz="1100" dirty="0" err="1"/>
              <a:t>қала</a:t>
            </a:r>
            <a:r>
              <a:rPr lang="ru-RU" sz="1100" dirty="0"/>
              <a:t> </a:t>
            </a:r>
            <a:r>
              <a:rPr lang="ru-RU" sz="1100" dirty="0" err="1"/>
              <a:t>атмосферасында</a:t>
            </a:r>
            <a:r>
              <a:rPr lang="ru-RU" sz="1100" dirty="0"/>
              <a:t> </a:t>
            </a:r>
            <a:r>
              <a:rPr lang="ru-RU" sz="1100" dirty="0" err="1"/>
              <a:t>ластаушы</a:t>
            </a:r>
            <a:r>
              <a:rPr lang="ru-RU" sz="1100" dirty="0"/>
              <a:t> </a:t>
            </a:r>
            <a:r>
              <a:rPr lang="ru-RU" sz="1100" dirty="0" err="1"/>
              <a:t>заттардың</a:t>
            </a:r>
            <a:r>
              <a:rPr lang="ru-RU" sz="1100" b="1" dirty="0"/>
              <a:t> </a:t>
            </a:r>
            <a:r>
              <a:rPr lang="ru-RU" sz="1100" b="1" dirty="0" err="1"/>
              <a:t>сейілуіне</a:t>
            </a:r>
            <a:r>
              <a:rPr lang="ru-RU" sz="1100" b="1" dirty="0"/>
              <a:t> </a:t>
            </a:r>
            <a:r>
              <a:rPr lang="ru-RU" sz="1100" dirty="0" err="1"/>
              <a:t>ықпал</a:t>
            </a:r>
            <a:r>
              <a:rPr lang="ru-RU" sz="1100" dirty="0"/>
              <a:t> </a:t>
            </a:r>
            <a:r>
              <a:rPr lang="ru-RU" sz="1100" dirty="0" err="1"/>
              <a:t>етеді</a:t>
            </a:r>
            <a:r>
              <a:rPr lang="ru-RU" sz="1100" dirty="0"/>
              <a:t>. </a:t>
            </a:r>
          </a:p>
          <a:p>
            <a:pPr algn="just">
              <a:defRPr sz="1200">
                <a:latin typeface="Times New Roman"/>
                <a:ea typeface="Times New Roman"/>
                <a:cs typeface="Times New Roman"/>
                <a:sym typeface="Times New Roman"/>
              </a:defRPr>
            </a:pPr>
            <a:r>
              <a:rPr lang="ru-RU" sz="1100" dirty="0" err="1"/>
              <a:t>Жалпы</a:t>
            </a:r>
            <a:r>
              <a:rPr lang="ru-RU" sz="1100" dirty="0"/>
              <a:t> </a:t>
            </a:r>
            <a:r>
              <a:rPr lang="ru-RU" sz="1100" dirty="0" err="1"/>
              <a:t>қала</a:t>
            </a:r>
            <a:r>
              <a:rPr lang="ru-RU" sz="1100" dirty="0"/>
              <a:t> </a:t>
            </a:r>
            <a:r>
              <a:rPr lang="ru-RU" sz="1100" dirty="0" err="1"/>
              <a:t>бойынша</a:t>
            </a:r>
            <a:r>
              <a:rPr lang="ru-RU" sz="1100" dirty="0"/>
              <a:t> </a:t>
            </a:r>
            <a:r>
              <a:rPr lang="ru-RU" sz="1100" dirty="0" err="1"/>
              <a:t>ауаның</a:t>
            </a:r>
            <a:r>
              <a:rPr lang="ru-RU" sz="1100" dirty="0"/>
              <a:t> </a:t>
            </a:r>
            <a:r>
              <a:rPr lang="ru-RU" sz="1100" dirty="0" err="1"/>
              <a:t>ластану</a:t>
            </a:r>
            <a:r>
              <a:rPr lang="ru-RU" sz="1100" dirty="0"/>
              <a:t> </a:t>
            </a:r>
            <a:r>
              <a:rPr lang="ru-RU" sz="1100" dirty="0" err="1"/>
              <a:t>деңгейінің</a:t>
            </a:r>
            <a:r>
              <a:rPr lang="ru-RU" sz="1100" dirty="0"/>
              <a:t> </a:t>
            </a:r>
            <a:r>
              <a:rPr lang="ru-RU" sz="1100" b="1" dirty="0" err="1"/>
              <a:t>төмен</a:t>
            </a:r>
            <a:r>
              <a:rPr lang="ru-RU" sz="1100" b="1" dirty="0"/>
              <a:t> </a:t>
            </a:r>
            <a:r>
              <a:rPr lang="ru-RU" sz="1100" dirty="0" err="1"/>
              <a:t>болуы</a:t>
            </a:r>
            <a:r>
              <a:rPr lang="ru-RU" sz="1100" dirty="0"/>
              <a:t> </a:t>
            </a:r>
            <a:r>
              <a:rPr lang="ru-RU" sz="1100" dirty="0" err="1"/>
              <a:t>күтілуде</a:t>
            </a:r>
            <a:r>
              <a:rPr lang="ru-RU" sz="1100" dirty="0"/>
              <a:t>.</a:t>
            </a:r>
          </a:p>
        </p:txBody>
      </p:sp>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33"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sp>
        <p:nvSpPr>
          <p:cNvPr id="34" name="Астана қаласында атмосфералық ауаның ластану деңгейін бақылау 10 бақылау бекетінде жүргізіледі:…"/>
          <p:cNvSpPr txBox="1"/>
          <p:nvPr/>
        </p:nvSpPr>
        <p:spPr>
          <a:xfrm>
            <a:off x="174306" y="1816100"/>
            <a:ext cx="4710750" cy="275196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defRPr sz="1200">
                <a:latin typeface="Times New Roman"/>
                <a:ea typeface="Times New Roman"/>
                <a:cs typeface="Times New Roman"/>
                <a:sym typeface="Times New Roman"/>
              </a:defRPr>
            </a:pPr>
            <a:r>
              <a:t>Астана қаласында атмосфералық ауаның ластану деңгейін бақылау 10 бақылау бекетінде жүргізіледі:</a:t>
            </a:r>
          </a:p>
          <a:p>
            <a:pPr>
              <a:defRPr sz="1200">
                <a:latin typeface="Times New Roman"/>
                <a:ea typeface="Times New Roman"/>
                <a:cs typeface="Times New Roman"/>
                <a:sym typeface="Times New Roman"/>
              </a:defRPr>
            </a:pPr>
            <a:r>
              <a:t>№ 1 бекет – Жамбыл к-сі, 11;</a:t>
            </a:r>
          </a:p>
          <a:p>
            <a:pPr>
              <a:defRPr sz="1200">
                <a:latin typeface="Times New Roman"/>
                <a:ea typeface="Times New Roman"/>
                <a:cs typeface="Times New Roman"/>
                <a:sym typeface="Times New Roman"/>
              </a:defRPr>
            </a:pPr>
            <a:r>
              <a:t>№ 2 бекет –  проспект Республики, 35 (школа № 3);</a:t>
            </a:r>
          </a:p>
          <a:p>
            <a:pPr>
              <a:defRPr sz="1200">
                <a:latin typeface="Times New Roman"/>
                <a:ea typeface="Times New Roman"/>
                <a:cs typeface="Times New Roman"/>
                <a:sym typeface="Times New Roman"/>
              </a:defRPr>
            </a:pPr>
            <a:r>
              <a:t>№ 3 бекет –  Телжан Шонанович 47, район лесозавода;</a:t>
            </a:r>
          </a:p>
          <a:p>
            <a:pPr>
              <a:defRPr sz="1200">
                <a:latin typeface="Times New Roman"/>
                <a:ea typeface="Times New Roman"/>
                <a:cs typeface="Times New Roman"/>
                <a:sym typeface="Times New Roman"/>
              </a:defRPr>
            </a:pPr>
            <a:r>
              <a:t>№ 4 бекет –  Лепсі көшесі, 38</a:t>
            </a:r>
          </a:p>
          <a:p>
            <a:pPr>
              <a:defRPr sz="1200">
                <a:latin typeface="Times New Roman"/>
                <a:ea typeface="Times New Roman"/>
                <a:cs typeface="Times New Roman"/>
                <a:sym typeface="Times New Roman"/>
              </a:defRPr>
            </a:pPr>
            <a:r>
              <a:t>№ 5 бекет –  Тұран даңғылы, 2/1 орталық құтқару станциясы;</a:t>
            </a:r>
          </a:p>
          <a:p>
            <a:pPr>
              <a:defRPr sz="1200">
                <a:latin typeface="Times New Roman"/>
                <a:ea typeface="Times New Roman"/>
                <a:cs typeface="Times New Roman"/>
                <a:sym typeface="Times New Roman"/>
              </a:defRPr>
            </a:pPr>
            <a:r>
              <a:t>№ 6 бекет – Ақжол к-сі, «Астана Тазалық» сарқынды сулар тұндырғышының ауданы;</a:t>
            </a:r>
          </a:p>
          <a:p>
            <a:pPr>
              <a:defRPr sz="1200">
                <a:latin typeface="Times New Roman"/>
                <a:ea typeface="Times New Roman"/>
                <a:cs typeface="Times New Roman"/>
                <a:sym typeface="Times New Roman"/>
              </a:defRPr>
            </a:pPr>
            <a:r>
              <a:t>№ 7 бекет –  Түркістан к-сі, 2/1 (РФММ);</a:t>
            </a:r>
          </a:p>
          <a:p>
            <a:pPr>
              <a:defRPr sz="1200">
                <a:latin typeface="Times New Roman"/>
                <a:ea typeface="Times New Roman"/>
                <a:cs typeface="Times New Roman"/>
                <a:sym typeface="Times New Roman"/>
              </a:defRPr>
            </a:pPr>
            <a:r>
              <a:t>№ 8 бекет –  Бабатайұлы к-сі, 24 үй, Көктал-1, Сарыарқа ауданы;</a:t>
            </a:r>
          </a:p>
          <a:p>
            <a:pPr>
              <a:defRPr sz="1200">
                <a:latin typeface="Times New Roman"/>
                <a:ea typeface="Times New Roman"/>
                <a:cs typeface="Times New Roman"/>
                <a:sym typeface="Times New Roman"/>
              </a:defRPr>
            </a:pPr>
            <a:r>
              <a:t>№ 9 бекет – А. Байтұрсынов көшесі, 25, Х. Сұлтан мешіті, Алматы ауданы;</a:t>
            </a:r>
          </a:p>
          <a:p>
            <a:pPr>
              <a:defRPr sz="1200">
                <a:latin typeface="Times New Roman"/>
                <a:ea typeface="Times New Roman"/>
                <a:cs typeface="Times New Roman"/>
                <a:sym typeface="Times New Roman"/>
              </a:defRPr>
            </a:pPr>
            <a:r>
              <a:t>№ 10 бекет –  қ. Мұңайтпасов к-сі, 13, Алматы ауданы.</a:t>
            </a:r>
          </a:p>
        </p:txBody>
      </p:sp>
      <p:sp>
        <p:nvSpPr>
          <p:cNvPr id="35" name="«Р» параметрі жалпы қала бойынша ауаның ластануының жалпыланған көрсеткіші болып табылады."/>
          <p:cNvSpPr txBox="1"/>
          <p:nvPr/>
        </p:nvSpPr>
        <p:spPr>
          <a:xfrm>
            <a:off x="4998720" y="101601"/>
            <a:ext cx="4732974" cy="46596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ctr">
              <a:defRPr sz="1200" i="1">
                <a:latin typeface="Times New Roman"/>
                <a:ea typeface="Times New Roman"/>
                <a:cs typeface="Times New Roman"/>
                <a:sym typeface="Times New Roman"/>
              </a:defRPr>
            </a:lvl1pPr>
          </a:lstStyle>
          <a:p>
            <a:r>
              <a:t>«Р» параметрі жалпы қала бойынша ауаның ластануының жалпыланған көрсеткіші болып табылады.</a:t>
            </a:r>
          </a:p>
        </p:txBody>
      </p:sp>
      <p:grpSp>
        <p:nvGrpSpPr>
          <p:cNvPr id="38" name="Group"/>
          <p:cNvGrpSpPr/>
          <p:nvPr/>
        </p:nvGrpSpPr>
        <p:grpSpPr>
          <a:xfrm>
            <a:off x="5224364" y="4357687"/>
            <a:ext cx="4369217" cy="1128139"/>
            <a:chOff x="0" y="0"/>
            <a:chExt cx="4369216" cy="1128138"/>
          </a:xfrm>
        </p:grpSpPr>
        <p:sp>
          <p:nvSpPr>
            <p:cNvPr id="36" name="Астана қ., Мәңгілік ел даңғылы, 11/1"/>
            <p:cNvSpPr txBox="1"/>
            <p:nvPr/>
          </p:nvSpPr>
          <p:spPr>
            <a:xfrm>
              <a:off x="-1" y="330895"/>
              <a:ext cx="2085538" cy="797244"/>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45718" tIns="45718" rIns="45718" bIns="45718" numCol="1" anchor="ctr">
              <a:spAutoFit/>
            </a:bodyPr>
            <a:lstStyle/>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000" i="1">
                  <a:latin typeface="Times New Roman"/>
                  <a:ea typeface="Times New Roman"/>
                  <a:cs typeface="Times New Roman"/>
                  <a:sym typeface="Times New Roman"/>
                </a:defRPr>
              </a:pPr>
              <a:r>
                <a:t>Астана қ., Мәңгілік ел даңғылы, 11/1</a:t>
              </a:r>
            </a:p>
          </p:txBody>
        </p:sp>
        <p:sp>
          <p:nvSpPr>
            <p:cNvPr id="37" name="Байланыстар :"/>
            <p:cNvSpPr txBox="1"/>
            <p:nvPr/>
          </p:nvSpPr>
          <p:spPr>
            <a:xfrm>
              <a:off x="170214" y="0"/>
              <a:ext cx="4199003" cy="846964"/>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8" tIns="45718" rIns="45718" bIns="45718" numCol="1" anchor="t">
              <a:spAutoFit/>
            </a:bodyPr>
            <a:lstStyle/>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r>
                <a:t>Байланыстар :</a:t>
              </a:r>
            </a:p>
          </p:txBody>
        </p:sp>
      </p:grpSp>
      <p:sp>
        <p:nvSpPr>
          <p:cNvPr id="39" name="Ақпаратты пайдаланған кезде &quot;Қазгидромет&quot; РМК-ға сілтеме жасау міндетті"/>
          <p:cNvSpPr txBox="1"/>
          <p:nvPr/>
        </p:nvSpPr>
        <p:spPr>
          <a:xfrm>
            <a:off x="5024120" y="6496051"/>
            <a:ext cx="4755199" cy="22574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ctr">
              <a:defRPr sz="1000" b="1" i="1">
                <a:solidFill>
                  <a:srgbClr val="17375E"/>
                </a:solidFill>
                <a:latin typeface="Times New Roman"/>
                <a:ea typeface="Times New Roman"/>
                <a:cs typeface="Times New Roman"/>
                <a:sym typeface="Times New Roman"/>
              </a:defRPr>
            </a:lvl1pPr>
          </a:lstStyle>
          <a:p>
            <a:r>
              <a:t>Ақпаратты пайдаланған кезде "Қазгидромет" РМК-ға сілтеме жасау міндетті </a:t>
            </a:r>
          </a:p>
        </p:txBody>
      </p:sp>
      <p:sp>
        <p:nvSpPr>
          <p:cNvPr id="40" name="Дайындаған: Туяк С. /Сагандыкова З."/>
          <p:cNvSpPr txBox="1"/>
          <p:nvPr/>
        </p:nvSpPr>
        <p:spPr>
          <a:xfrm>
            <a:off x="5072062" y="6167437"/>
            <a:ext cx="4521202" cy="307773"/>
          </a:xfrm>
          <a:prstGeom prst="rect">
            <a:avLst/>
          </a:prstGeom>
          <a:solidFill>
            <a:srgbClr val="FFFFFF"/>
          </a:solidFill>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defRPr sz="1400" b="1" i="1"/>
            </a:pPr>
            <a:r>
              <a:rPr dirty="0"/>
              <a:t>  </a:t>
            </a:r>
            <a:r>
              <a:rPr sz="1200" dirty="0" err="1">
                <a:latin typeface="Times New Roman"/>
                <a:ea typeface="Times New Roman"/>
                <a:cs typeface="Times New Roman"/>
                <a:sym typeface="Times New Roman"/>
              </a:rPr>
              <a:t>Дайындаған</a:t>
            </a:r>
            <a:r>
              <a:rPr sz="1200" dirty="0">
                <a:latin typeface="Times New Roman"/>
                <a:ea typeface="Times New Roman"/>
                <a:cs typeface="Times New Roman"/>
                <a:sym typeface="Times New Roman"/>
              </a:rPr>
              <a:t>:</a:t>
            </a:r>
            <a:r>
              <a:rPr lang="ru-RU" sz="1200" dirty="0">
                <a:latin typeface="Times New Roman"/>
                <a:ea typeface="Times New Roman"/>
                <a:cs typeface="Times New Roman"/>
                <a:sym typeface="Times New Roman"/>
              </a:rPr>
              <a:t> Айгисинова Н</a:t>
            </a:r>
            <a:r>
              <a:rPr sz="1200" dirty="0">
                <a:latin typeface="Times New Roman"/>
                <a:ea typeface="Times New Roman"/>
                <a:cs typeface="Times New Roman"/>
                <a:sym typeface="Times New Roman"/>
              </a:rPr>
              <a:t>. /</a:t>
            </a:r>
            <a:r>
              <a:rPr lang="kk-KZ" sz="1200" dirty="0">
                <a:latin typeface="Times New Roman"/>
                <a:ea typeface="Times New Roman"/>
                <a:cs typeface="Times New Roman"/>
                <a:sym typeface="Times New Roman"/>
              </a:rPr>
              <a:t> Калманбаева Р</a:t>
            </a:r>
            <a:r>
              <a:rPr sz="1200" dirty="0">
                <a:latin typeface="Times New Roman"/>
                <a:ea typeface="Times New Roman"/>
                <a:cs typeface="Times New Roman"/>
                <a:sym typeface="Times New Roman"/>
              </a:rPr>
              <a:t>.</a:t>
            </a:r>
          </a:p>
        </p:txBody>
      </p:sp>
      <p:graphicFrame>
        <p:nvGraphicFramePr>
          <p:cNvPr id="41" name="Table"/>
          <p:cNvGraphicFramePr/>
          <p:nvPr/>
        </p:nvGraphicFramePr>
        <p:xfrm>
          <a:off x="5280025" y="563562"/>
          <a:ext cx="4194174" cy="804861"/>
        </p:xfrm>
        <a:graphic>
          <a:graphicData uri="http://schemas.openxmlformats.org/drawingml/2006/table">
            <a:tbl>
              <a:tblPr>
                <a:tableStyleId>{4C3C2611-4C71-4FC5-86AE-919BDF0F9419}</a:tableStyleId>
              </a:tblPr>
              <a:tblGrid>
                <a:gridCol w="1112837">
                  <a:extLst>
                    <a:ext uri="{9D8B030D-6E8A-4147-A177-3AD203B41FA5}">
                      <a16:colId xmlns:a16="http://schemas.microsoft.com/office/drawing/2014/main" val="20000"/>
                    </a:ext>
                  </a:extLst>
                </a:gridCol>
                <a:gridCol w="3081337">
                  <a:extLst>
                    <a:ext uri="{9D8B030D-6E8A-4147-A177-3AD203B41FA5}">
                      <a16:colId xmlns:a16="http://schemas.microsoft.com/office/drawing/2014/main" val="20001"/>
                    </a:ext>
                  </a:extLst>
                </a:gridCol>
              </a:tblGrid>
              <a:tr h="152400">
                <a:tc>
                  <a:txBody>
                    <a:bodyPr/>
                    <a:lstStyle/>
                    <a:p>
                      <a:pPr algn="ctr">
                        <a:defRPr sz="1800"/>
                      </a:pPr>
                      <a:r>
                        <a:rPr sz="1000">
                          <a:latin typeface="Times New Roman"/>
                          <a:ea typeface="Times New Roman"/>
                          <a:cs typeface="Times New Roman"/>
                          <a:sym typeface="Times New Roman"/>
                        </a:rPr>
                        <a:t>Р</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Ластану дәрежесін анықтау</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163512">
                <a:tc>
                  <a:txBody>
                    <a:bodyPr/>
                    <a:lstStyle/>
                    <a:p>
                      <a:pPr algn="ctr">
                        <a:defRPr sz="1800"/>
                      </a:pPr>
                      <a:r>
                        <a:rPr sz="1000">
                          <a:latin typeface="Times New Roman"/>
                          <a:ea typeface="Times New Roman"/>
                          <a:cs typeface="Times New Roman"/>
                          <a:sym typeface="Times New Roman"/>
                        </a:rPr>
                        <a:t>&lt;=0,09</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төмен</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163512">
                <a:tc>
                  <a:txBody>
                    <a:bodyPr/>
                    <a:lstStyle/>
                    <a:p>
                      <a:pPr algn="ctr">
                        <a:defRPr sz="1800"/>
                      </a:pPr>
                      <a:r>
                        <a:rPr sz="1000">
                          <a:latin typeface="Times New Roman"/>
                          <a:ea typeface="Times New Roman"/>
                          <a:cs typeface="Times New Roman"/>
                          <a:sym typeface="Times New Roman"/>
                        </a:rPr>
                        <a:t>0,1-0,18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көтеріңкі</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161925">
                <a:tc>
                  <a:txBody>
                    <a:bodyPr/>
                    <a:lstStyle/>
                    <a:p>
                      <a:pPr algn="ctr">
                        <a:defRPr sz="1800"/>
                      </a:pPr>
                      <a:r>
                        <a:rPr sz="1000">
                          <a:latin typeface="Times New Roman"/>
                          <a:ea typeface="Times New Roman"/>
                          <a:cs typeface="Times New Roman"/>
                          <a:sym typeface="Times New Roman"/>
                        </a:rPr>
                        <a:t>0,19-0,28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r h="163512">
                <a:tc>
                  <a:txBody>
                    <a:bodyPr/>
                    <a:lstStyle/>
                    <a:p>
                      <a:pPr algn="ctr">
                        <a:defRPr sz="1800"/>
                      </a:pPr>
                      <a:r>
                        <a:rPr sz="1000">
                          <a:latin typeface="Times New Roman"/>
                          <a:ea typeface="Times New Roman"/>
                          <a:cs typeface="Times New Roman"/>
                          <a:sym typeface="Times New Roman"/>
                        </a:rPr>
                        <a:t>&gt;=0,29</a:t>
                      </a:r>
                    </a:p>
                  </a:txBody>
                  <a:tcPr marL="0" marR="0" marT="0" marB="0" anchor="b"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өте 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4"/>
                  </a:ext>
                </a:extLst>
              </a:tr>
            </a:tbl>
          </a:graphicData>
        </a:graphic>
      </p:graphicFrame>
      <p:sp>
        <p:nvSpPr>
          <p:cNvPr id="42" name="*Жалпы қала бойынша ауаның ластануының жалпыланған көрсеткішін есептеу және ЖМҚ дәрежесін анықтау &quot;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
          <p:cNvSpPr txBox="1"/>
          <p:nvPr/>
        </p:nvSpPr>
        <p:spPr>
          <a:xfrm>
            <a:off x="5011420" y="1335087"/>
            <a:ext cx="4721860" cy="77292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just">
              <a:defRPr sz="800" i="1">
                <a:latin typeface="Times New Roman"/>
                <a:ea typeface="Times New Roman"/>
                <a:cs typeface="Times New Roman"/>
                <a:sym typeface="Times New Roman"/>
              </a:defRPr>
            </a:pPr>
            <a: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defRPr sz="800" i="1">
                <a:latin typeface="Times New Roman"/>
                <a:ea typeface="Times New Roman"/>
                <a:cs typeface="Times New Roman"/>
                <a:sym typeface="Times New Roman"/>
              </a:defRPr>
            </a:pPr>
            <a:r>
              <a:t>ҚР әрбір қаласы үшін "Р" параметрінің градациясы жеке болып табылады, көпжылдық деректер негізінде есептеледі.</a:t>
            </a:r>
          </a:p>
        </p:txBody>
      </p:sp>
      <p:sp>
        <p:nvSpPr>
          <p:cNvPr id="43" name="Әртүрлі дәрежедегі ҚМЖ туралы ескертулерді ұсыну шарттары"/>
          <p:cNvSpPr txBox="1"/>
          <p:nvPr/>
        </p:nvSpPr>
        <p:spPr>
          <a:xfrm>
            <a:off x="5003482" y="2049462"/>
            <a:ext cx="4712337" cy="34842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ctr">
              <a:defRPr sz="1200" i="1">
                <a:latin typeface="Times New Roman"/>
                <a:ea typeface="Times New Roman"/>
                <a:cs typeface="Times New Roman"/>
                <a:sym typeface="Times New Roman"/>
              </a:defRPr>
            </a:pPr>
            <a:r>
              <a:t>Әртүрлі дәрежедегі ҚМЖ туралы ескертулерді ұсыну шарттары</a:t>
            </a:r>
            <a:r>
              <a:rPr sz="1800" i="0"/>
              <a:t> </a:t>
            </a:r>
          </a:p>
        </p:txBody>
      </p:sp>
      <p:graphicFrame>
        <p:nvGraphicFramePr>
          <p:cNvPr id="44" name="Table"/>
          <p:cNvGraphicFramePr/>
          <p:nvPr/>
        </p:nvGraphicFramePr>
        <p:xfrm>
          <a:off x="5030787" y="2378075"/>
          <a:ext cx="4606925" cy="2106612"/>
        </p:xfrm>
        <a:graphic>
          <a:graphicData uri="http://schemas.openxmlformats.org/drawingml/2006/table">
            <a:tbl>
              <a:tblPr>
                <a:tableStyleId>{4C3C2611-4C71-4FC5-86AE-919BDF0F9419}</a:tableStyleId>
              </a:tblPr>
              <a:tblGrid>
                <a:gridCol w="847725">
                  <a:extLst>
                    <a:ext uri="{9D8B030D-6E8A-4147-A177-3AD203B41FA5}">
                      <a16:colId xmlns:a16="http://schemas.microsoft.com/office/drawing/2014/main" val="20000"/>
                    </a:ext>
                  </a:extLst>
                </a:gridCol>
                <a:gridCol w="3759200">
                  <a:extLst>
                    <a:ext uri="{9D8B030D-6E8A-4147-A177-3AD203B41FA5}">
                      <a16:colId xmlns:a16="http://schemas.microsoft.com/office/drawing/2014/main" val="20001"/>
                    </a:ext>
                  </a:extLst>
                </a:gridCol>
              </a:tblGrid>
              <a:tr h="304800">
                <a:tc>
                  <a:txBody>
                    <a:bodyPr/>
                    <a:lstStyle/>
                    <a:p>
                      <a:pPr algn="ctr">
                        <a:defRPr sz="1000">
                          <a:latin typeface="Times New Roman"/>
                          <a:ea typeface="Times New Roman"/>
                          <a:cs typeface="Times New Roman"/>
                          <a:sym typeface="Times New Roman"/>
                        </a:defRPr>
                      </a:pPr>
                      <a:r>
                        <a:t>ҚМЖ</a:t>
                      </a:r>
                    </a:p>
                    <a:p>
                      <a:pPr algn="ctr">
                        <a:defRPr sz="1000">
                          <a:latin typeface="Times New Roman"/>
                          <a:ea typeface="Times New Roman"/>
                          <a:cs typeface="Times New Roman"/>
                          <a:sym typeface="Times New Roman"/>
                        </a:defRPr>
                      </a:pPr>
                      <a:r>
                        <a:t>дәрежесі</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Ескерту шарттары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887412">
                <a:tc>
                  <a:txBody>
                    <a:bodyPr/>
                    <a:lstStyle/>
                    <a:p>
                      <a:pPr algn="ctr">
                        <a:defRPr sz="1800"/>
                      </a:pPr>
                      <a:r>
                        <a:rPr sz="1000">
                          <a:latin typeface="Times New Roman"/>
                          <a:ea typeface="Times New Roman"/>
                          <a:cs typeface="Times New Roman"/>
                          <a:sym typeface="Times New Roman"/>
                        </a:rPr>
                        <a:t>1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жоғары дәрежені көрсетсе, сондай-ақ барлық немесе көптеген посттарда 1ПДК</a:t>
                      </a:r>
                      <a:r>
                        <a:rPr baseline="-25000"/>
                        <a:t>м.р</a:t>
                      </a:r>
                      <a:r>
                        <a:t>&lt; СИ &lt; 3ПДК</a:t>
                      </a:r>
                      <a:r>
                        <a:rPr baseline="-25000"/>
                        <a:t>м.р. </a:t>
                      </a:r>
                      <a:r>
                        <a:t>немесе СИ ≥ 3ПДКм.р. шарты орындалса;</a:t>
                      </a:r>
                      <a:endParaRPr baseline="-25000"/>
                    </a:p>
                    <a:p>
                      <a:pPr algn="l">
                        <a:defRPr sz="1000">
                          <a:latin typeface="Times New Roman"/>
                          <a:ea typeface="Times New Roman"/>
                          <a:cs typeface="Times New Roman"/>
                          <a:sym typeface="Times New Roman"/>
                        </a:defRPr>
                      </a:pPr>
                      <a:r>
                        <a:t>Егер "P" параметрі өте жоғары дәрежеде болса, бірақ барлық немесе посттардың басым бөлігінде СИ &lt; 3ПДК</a:t>
                      </a:r>
                      <a:r>
                        <a:rPr baseline="-25000"/>
                        <a:t>м.р. </a:t>
                      </a:r>
                      <a:r>
                        <a:t>шарты орындалса; </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457200">
                <a:tc>
                  <a:txBody>
                    <a:bodyPr/>
                    <a:lstStyle/>
                    <a:p>
                      <a:pPr algn="ctr">
                        <a:defRPr sz="1800"/>
                      </a:pPr>
                      <a:r>
                        <a:rPr sz="1000">
                          <a:latin typeface="Times New Roman"/>
                          <a:ea typeface="Times New Roman"/>
                          <a:cs typeface="Times New Roman"/>
                          <a:sym typeface="Times New Roman"/>
                        </a:rPr>
                        <a:t>2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өте жоғары дәрежені көрсетсе, сондай-ақ барлық немесе посттардың басым бөлігінде СИ ≥ 3ПДК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457200">
                <a:tc>
                  <a:txBody>
                    <a:bodyPr/>
                    <a:lstStyle/>
                    <a:p>
                      <a:pPr algn="ctr">
                        <a:defRPr sz="1800"/>
                      </a:pPr>
                      <a:r>
                        <a:rPr sz="1000">
                          <a:latin typeface="Times New Roman"/>
                          <a:ea typeface="Times New Roman"/>
                          <a:cs typeface="Times New Roman"/>
                          <a:sym typeface="Times New Roman"/>
                        </a:rPr>
                        <a:t>3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екі күн қатарынан немесе одан да көп уақыт ішінде "Р" параметрі өте жоғары дәрежені көрсетсе, сондай-ақ барлық немесе посттардың басым бөлігінде СИ ≥ 5ПДК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bl>
          </a:graphicData>
        </a:graphic>
      </p:graphicFrame>
      <p:sp>
        <p:nvSpPr>
          <p:cNvPr id="45" name="*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
          <p:cNvSpPr txBox="1"/>
          <p:nvPr/>
        </p:nvSpPr>
        <p:spPr>
          <a:xfrm>
            <a:off x="5005070" y="4445001"/>
            <a:ext cx="4732974" cy="31572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just">
              <a:defRPr sz="800" i="1">
                <a:latin typeface="Times New Roman"/>
                <a:ea typeface="Times New Roman"/>
                <a:cs typeface="Times New Roman"/>
                <a:sym typeface="Times New Roman"/>
              </a:defRPr>
            </a:lvl1pPr>
          </a:lstStyle>
          <a:p>
            <a: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p>
        </p:txBody>
      </p:sp>
      <p:graphicFrame>
        <p:nvGraphicFramePr>
          <p:cNvPr id="46" name="Table"/>
          <p:cNvGraphicFramePr/>
          <p:nvPr/>
        </p:nvGraphicFramePr>
        <p:xfrm>
          <a:off x="5167312" y="5429250"/>
          <a:ext cx="4035422" cy="792324"/>
        </p:xfrm>
        <a:graphic>
          <a:graphicData uri="http://schemas.openxmlformats.org/drawingml/2006/table">
            <a:tbl>
              <a:tblPr>
                <a:tableStyleId>{4C3C2611-4C71-4FC5-86AE-919BDF0F9419}</a:tableStyleId>
              </a:tblPr>
              <a:tblGrid>
                <a:gridCol w="2017711">
                  <a:extLst>
                    <a:ext uri="{9D8B030D-6E8A-4147-A177-3AD203B41FA5}">
                      <a16:colId xmlns:a16="http://schemas.microsoft.com/office/drawing/2014/main" val="20000"/>
                    </a:ext>
                  </a:extLst>
                </a:gridCol>
                <a:gridCol w="2017711">
                  <a:extLst>
                    <a:ext uri="{9D8B030D-6E8A-4147-A177-3AD203B41FA5}">
                      <a16:colId xmlns:a16="http://schemas.microsoft.com/office/drawing/2014/main" val="20001"/>
                    </a:ext>
                  </a:extLst>
                </a:gridCol>
              </a:tblGrid>
              <a:tr h="457200">
                <a:tc>
                  <a:txBody>
                    <a:bodyPr/>
                    <a:lstStyle/>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r>
                        <a:t>Астана қаласы ҚОЛМСЗ</a:t>
                      </a: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t>Тел.: +7 (7172) 79-83-33</a:t>
                      </a:r>
                    </a:p>
                    <a:p>
                      <a:pPr algn="l">
                        <a:defRPr sz="800">
                          <a:latin typeface="Times New Roman"/>
                          <a:ea typeface="Times New Roman"/>
                          <a:cs typeface="Times New Roman"/>
                          <a:sym typeface="Times New Roman"/>
                        </a:defRPr>
                      </a:pPr>
                      <a:r>
                        <a:t>E-mail: </a:t>
                      </a:r>
                      <a:r>
                        <a:rPr b="1"/>
                        <a:t>info@meteo.kz</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334962">
                <a:tc>
                  <a:txBody>
                    <a:bodyPr/>
                    <a:lstStyle/>
                    <a:p>
                      <a:pPr algn="l">
                        <a:defRPr sz="1800"/>
                      </a:pPr>
                      <a:r>
                        <a:rPr sz="800" dirty="0" err="1">
                          <a:latin typeface="Times New Roman"/>
                          <a:ea typeface="Times New Roman"/>
                          <a:cs typeface="Times New Roman"/>
                          <a:sym typeface="Times New Roman"/>
                        </a:rPr>
                        <a:t>Гидрометеорологиялық</a:t>
                      </a:r>
                      <a:r>
                        <a:rPr sz="800" dirty="0">
                          <a:latin typeface="Times New Roman"/>
                          <a:ea typeface="Times New Roman"/>
                          <a:cs typeface="Times New Roman"/>
                          <a:sym typeface="Times New Roman"/>
                        </a:rPr>
                        <a:t> </a:t>
                      </a:r>
                      <a:r>
                        <a:rPr sz="800" dirty="0" err="1">
                          <a:latin typeface="Times New Roman"/>
                          <a:ea typeface="Times New Roman"/>
                          <a:cs typeface="Times New Roman"/>
                          <a:sym typeface="Times New Roman"/>
                        </a:rPr>
                        <a:t>орталық</a:t>
                      </a:r>
                      <a:endParaRPr sz="800" dirty="0">
                        <a:latin typeface="Times New Roman"/>
                        <a:ea typeface="Times New Roman"/>
                        <a:cs typeface="Times New Roman"/>
                        <a:sym typeface="Times New Roman"/>
                      </a:endParaRP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rPr dirty="0" err="1"/>
                        <a:t>Тел</a:t>
                      </a:r>
                      <a:r>
                        <a:rPr dirty="0"/>
                        <a:t>.: +7 (7172) 79-83-26, 79-83-83</a:t>
                      </a:r>
                    </a:p>
                    <a:p>
                      <a:pPr algn="l">
                        <a:defRPr sz="800">
                          <a:latin typeface="Times New Roman"/>
                          <a:ea typeface="Times New Roman"/>
                          <a:cs typeface="Times New Roman"/>
                          <a:sym typeface="Times New Roman"/>
                        </a:defRPr>
                      </a:pPr>
                      <a:r>
                        <a:rPr dirty="0"/>
                        <a:t>E-mail: </a:t>
                      </a:r>
                      <a:r>
                        <a:rPr b="1" u="sng" dirty="0">
                          <a:solidFill>
                            <a:srgbClr val="0000FF"/>
                          </a:solidFill>
                          <a:uFill>
                            <a:solidFill>
                              <a:srgbClr val="0000FF"/>
                            </a:solidFill>
                          </a:uFill>
                          <a:hlinkClick r:id="rId2"/>
                        </a:rPr>
                        <a:t>ukpp@meteo.kz</a:t>
                      </a:r>
                      <a:r>
                        <a:rPr b="1" dirty="0"/>
                        <a:t> </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Tree>
  </p:cSld>
  <p:clrMapOvr>
    <a:masterClrMapping/>
  </p:clrMapOvr>
  <p:transition spd="med"/>
</p:sld>
</file>

<file path=ppt/theme/theme1.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73</TotalTime>
  <Words>664</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Нурай Айгисинова</dc:creator>
  <cp:lastModifiedBy>Corobor4</cp:lastModifiedBy>
  <cp:revision>25</cp:revision>
  <dcterms:modified xsi:type="dcterms:W3CDTF">2025-06-05T07:12:23Z</dcterms:modified>
</cp:coreProperties>
</file>