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31"/>
    <p:restoredTop sz="94651"/>
  </p:normalViewPr>
  <p:slideViewPr>
    <p:cSldViewPr snapToGrid="0">
      <p:cViewPr varScale="1">
        <p:scale>
          <a:sx n="77" d="100"/>
          <a:sy n="77" d="100"/>
        </p:scale>
        <p:origin x="67" y="869"/>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554579277"/>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kk-KZ" dirty="0"/>
                        <a:t>157</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a:t>
                      </a:r>
                      <a:r>
                        <a:rPr lang="ru-RU" dirty="0"/>
                        <a:t>0</a:t>
                      </a:r>
                      <a:r>
                        <a:rPr lang="en-US" dirty="0"/>
                        <a:t>6</a:t>
                      </a:r>
                      <a:r>
                        <a:rPr lang="ru-RU" baseline="0" dirty="0"/>
                        <a:t> </a:t>
                      </a:r>
                      <a:r>
                        <a:rPr lang="ru-RU" baseline="0" dirty="0" err="1"/>
                        <a:t>маусым</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30832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eaLnBrk="1" fontAlgn="auto" hangingPunct="1">
              <a:spcBef>
                <a:spcPts val="0"/>
              </a:spcBef>
              <a:spcAft>
                <a:spcPts val="0"/>
              </a:spcAft>
              <a:buFont typeface="Arial" panose="020B0604020202020204" pitchFamily="34" charset="0"/>
              <a:buNone/>
              <a:defRPr/>
            </a:pPr>
            <a:r>
              <a:rPr lang="ru-RU" altLang="ru-RU" sz="1200" b="1" kern="0" dirty="0">
                <a:solidFill>
                  <a:srgbClr val="000000"/>
                </a:solidFill>
                <a:latin typeface="Times New Roman" pitchFamily="18" charset="0"/>
                <a:ea typeface="Calibri"/>
                <a:cs typeface="Times New Roman" pitchFamily="18" charset="0"/>
                <a:sym typeface="Calibri"/>
              </a:rPr>
              <a:t>Астана </a:t>
            </a:r>
            <a:r>
              <a:rPr lang="ru-RU" altLang="ru-RU" sz="1200" b="1" kern="0" dirty="0" err="1">
                <a:solidFill>
                  <a:srgbClr val="000000"/>
                </a:solidFill>
                <a:latin typeface="Times New Roman" pitchFamily="18" charset="0"/>
                <a:ea typeface="Calibri"/>
                <a:cs typeface="Times New Roman" pitchFamily="18" charset="0"/>
                <a:sym typeface="Calibri"/>
              </a:rPr>
              <a:t>қаласы</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бойынша</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ауа-райы</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болжамы</a:t>
            </a:r>
            <a:r>
              <a:rPr lang="ru-RU" altLang="ru-RU" sz="1200" b="1" kern="0" dirty="0">
                <a:solidFill>
                  <a:srgbClr val="000000"/>
                </a:solidFill>
                <a:latin typeface="Times New Roman" pitchFamily="18" charset="0"/>
                <a:ea typeface="Calibri"/>
                <a:cs typeface="Times New Roman" pitchFamily="18" charset="0"/>
                <a:sym typeface="Calibri"/>
              </a:rPr>
              <a:t> </a:t>
            </a:r>
          </a:p>
          <a:p>
            <a:pPr algn="ctr" eaLnBrk="1" fontAlgn="auto" hangingPunct="1">
              <a:spcBef>
                <a:spcPts val="0"/>
              </a:spcBef>
              <a:spcAft>
                <a:spcPts val="0"/>
              </a:spcAft>
              <a:buFont typeface="Arial" panose="020B0604020202020204" pitchFamily="34" charset="0"/>
              <a:buNone/>
              <a:defRPr/>
            </a:pPr>
            <a:r>
              <a:rPr lang="ru-RU" altLang="ru-RU" sz="1200" b="1" kern="0" dirty="0">
                <a:solidFill>
                  <a:srgbClr val="000000"/>
                </a:solidFill>
                <a:latin typeface="Times New Roman" pitchFamily="18" charset="0"/>
                <a:ea typeface="Calibri"/>
                <a:cs typeface="Times New Roman" pitchFamily="18" charset="0"/>
                <a:sym typeface="Calibri"/>
              </a:rPr>
              <a:t>2025 </a:t>
            </a:r>
            <a:r>
              <a:rPr lang="ru-RU" altLang="ru-RU" sz="1200" b="1" kern="0" dirty="0" err="1">
                <a:solidFill>
                  <a:srgbClr val="000000"/>
                </a:solidFill>
                <a:latin typeface="Times New Roman" pitchFamily="18" charset="0"/>
                <a:ea typeface="Calibri"/>
                <a:cs typeface="Times New Roman" pitchFamily="18" charset="0"/>
                <a:sym typeface="Calibri"/>
              </a:rPr>
              <a:t>жылғы</a:t>
            </a:r>
            <a:r>
              <a:rPr lang="ru-RU" altLang="ru-RU" sz="1200" b="1" kern="0" dirty="0">
                <a:solidFill>
                  <a:srgbClr val="000000"/>
                </a:solidFill>
                <a:latin typeface="Times New Roman" pitchFamily="18" charset="0"/>
                <a:ea typeface="Calibri"/>
                <a:cs typeface="Times New Roman" pitchFamily="18" charset="0"/>
                <a:sym typeface="Calibri"/>
              </a:rPr>
              <a:t> </a:t>
            </a:r>
            <a:r>
              <a:rPr lang="kk-KZ" altLang="ru-RU" sz="1200" b="1" kern="0" dirty="0">
                <a:solidFill>
                  <a:srgbClr val="000000"/>
                </a:solidFill>
                <a:latin typeface="Times New Roman" pitchFamily="18" charset="0"/>
                <a:ea typeface="Calibri"/>
                <a:cs typeface="Times New Roman" pitchFamily="18" charset="0"/>
                <a:sym typeface="Calibri"/>
              </a:rPr>
              <a:t>07 маусымға</a:t>
            </a:r>
            <a:endParaRPr lang="ru-RU" altLang="ru-RU" sz="1200" b="1" kern="0" dirty="0">
              <a:solidFill>
                <a:srgbClr val="000000"/>
              </a:solidFill>
              <a:latin typeface="Times New Roman" pitchFamily="18" charset="0"/>
              <a:ea typeface="Calibri"/>
              <a:cs typeface="Times New Roman" pitchFamily="18" charset="0"/>
              <a:sym typeface="Calibri"/>
            </a:endParaRPr>
          </a:p>
          <a:p>
            <a:pPr algn="ctr" eaLnBrk="1" fontAlgn="auto" hangingPunct="1">
              <a:spcBef>
                <a:spcPts val="0"/>
              </a:spcBef>
              <a:spcAft>
                <a:spcPts val="0"/>
              </a:spcAft>
              <a:buFont typeface="Arial" panose="020B0604020202020204" pitchFamily="34" charset="0"/>
              <a:buNone/>
              <a:defRPr/>
            </a:pPr>
            <a:r>
              <a:rPr lang="ru-RU" altLang="ru-RU" sz="1200" b="1" dirty="0">
                <a:latin typeface="Times New Roman" pitchFamily="18" charset="0"/>
                <a:ea typeface="Calibri"/>
                <a:cs typeface="Times New Roman" pitchFamily="18" charset="0"/>
              </a:rPr>
              <a:t>06</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маусым</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сағ</a:t>
            </a:r>
            <a:r>
              <a:rPr lang="ru-RU" altLang="ru-RU" sz="1200" b="1" kern="0" dirty="0">
                <a:solidFill>
                  <a:srgbClr val="000000"/>
                </a:solidFill>
                <a:latin typeface="Times New Roman" pitchFamily="18" charset="0"/>
                <a:ea typeface="Calibri"/>
                <a:cs typeface="Times New Roman" pitchFamily="18" charset="0"/>
                <a:sym typeface="Calibri"/>
              </a:rPr>
              <a:t>. 20-дан 07 </a:t>
            </a:r>
            <a:r>
              <a:rPr lang="ru-RU" altLang="ru-RU" sz="1200" b="1" kern="0" dirty="0" err="1">
                <a:solidFill>
                  <a:srgbClr val="000000"/>
                </a:solidFill>
                <a:latin typeface="Times New Roman" pitchFamily="18" charset="0"/>
                <a:ea typeface="Calibri"/>
                <a:cs typeface="Times New Roman" pitchFamily="18" charset="0"/>
                <a:sym typeface="Calibri"/>
              </a:rPr>
              <a:t>маусым</a:t>
            </a:r>
            <a:r>
              <a:rPr lang="ru-RU" altLang="ru-RU" sz="1200" b="1" kern="0" dirty="0">
                <a:solidFill>
                  <a:srgbClr val="000000"/>
                </a:solidFill>
                <a:latin typeface="Times New Roman" pitchFamily="18" charset="0"/>
                <a:ea typeface="Calibri"/>
                <a:cs typeface="Times New Roman" pitchFamily="18" charset="0"/>
                <a:sym typeface="Calibri"/>
              </a:rPr>
              <a:t> </a:t>
            </a:r>
            <a:r>
              <a:rPr lang="ru-RU" altLang="ru-RU" sz="1200" b="1" kern="0" dirty="0" err="1">
                <a:solidFill>
                  <a:srgbClr val="000000"/>
                </a:solidFill>
                <a:latin typeface="Times New Roman" pitchFamily="18" charset="0"/>
                <a:ea typeface="Calibri"/>
                <a:cs typeface="Times New Roman" pitchFamily="18" charset="0"/>
                <a:sym typeface="Calibri"/>
              </a:rPr>
              <a:t>сағ</a:t>
            </a:r>
            <a:r>
              <a:rPr lang="ru-RU" altLang="ru-RU" sz="1200" b="1" kern="0" dirty="0">
                <a:solidFill>
                  <a:srgbClr val="000000"/>
                </a:solidFill>
                <a:latin typeface="Times New Roman" pitchFamily="18" charset="0"/>
                <a:ea typeface="Calibri"/>
                <a:cs typeface="Times New Roman" pitchFamily="18" charset="0"/>
                <a:sym typeface="Calibri"/>
              </a:rPr>
              <a:t>. 20-ға </a:t>
            </a:r>
            <a:r>
              <a:rPr lang="ru-RU" altLang="ru-RU" sz="1200" b="1" kern="0" dirty="0" err="1">
                <a:solidFill>
                  <a:srgbClr val="000000"/>
                </a:solidFill>
                <a:latin typeface="Times New Roman" pitchFamily="18" charset="0"/>
                <a:ea typeface="Calibri"/>
                <a:cs typeface="Times New Roman" pitchFamily="18" charset="0"/>
                <a:sym typeface="Calibri"/>
              </a:rPr>
              <a:t>дейін</a:t>
            </a:r>
            <a:endParaRPr lang="ru-RU" altLang="ru-RU" sz="1200" b="1" kern="0" dirty="0">
              <a:solidFill>
                <a:srgbClr val="000000"/>
              </a:solidFill>
              <a:latin typeface="Times New Roman" pitchFamily="18" charset="0"/>
              <a:ea typeface="Calibri"/>
              <a:cs typeface="Times New Roman" pitchFamily="18" charset="0"/>
              <a:sym typeface="Calibri"/>
            </a:endParaRPr>
          </a:p>
          <a:p>
            <a:pPr indent="182563" algn="just" eaLnBrk="1" fontAlgn="auto" hangingPunct="1">
              <a:spcBef>
                <a:spcPts val="0"/>
              </a:spcBef>
              <a:spcAft>
                <a:spcPts val="0"/>
              </a:spcAft>
              <a:buFontTx/>
              <a:buNone/>
              <a:defRPr/>
            </a:pPr>
            <a:r>
              <a:rPr lang="kk-KZ" sz="1200" kern="0" dirty="0">
                <a:solidFill>
                  <a:prstClr val="black"/>
                </a:solidFill>
                <a:latin typeface="Times New Roman" pitchFamily="18" charset="0"/>
                <a:ea typeface="Calibri"/>
                <a:cs typeface="Times New Roman" pitchFamily="18" charset="0"/>
                <a:sym typeface="Calibri"/>
              </a:rPr>
              <a:t>Көшпелі бұлтты, таңертен және күндіз жаңбыр, найзағай, бұршақ. </a:t>
            </a:r>
            <a:r>
              <a:rPr lang="kk-KZ" sz="1200" dirty="0">
                <a:solidFill>
                  <a:prstClr val="black"/>
                </a:solidFill>
                <a:latin typeface="Times New Roman" pitchFamily="18" charset="0"/>
                <a:ea typeface="Calibri"/>
                <a:cs typeface="Times New Roman" pitchFamily="18" charset="0"/>
              </a:rPr>
              <a:t>Оңтүстік-шығыстан, шығыстан жел соғады, </a:t>
            </a:r>
            <a:r>
              <a:rPr lang="ru-RU" alt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күші</a:t>
            </a:r>
            <a:r>
              <a:rPr lang="ru-RU" alt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kk-KZ" altLang="ru-RU" sz="1200" dirty="0">
                <a:latin typeface="Times New Roman" panose="02020603050405020304" pitchFamily="18" charset="0"/>
                <a:ea typeface="Calibri"/>
                <a:cs typeface="Times New Roman" panose="02020603050405020304" pitchFamily="18" charset="0"/>
              </a:rPr>
              <a:t>9-14, екпіні 15-20 </a:t>
            </a:r>
            <a:r>
              <a:rPr lang="ru-RU" altLang="ru-RU" sz="1200" kern="0" dirty="0">
                <a:solidFill>
                  <a:srgbClr val="000000"/>
                </a:solidFill>
                <a:latin typeface="Times New Roman" panose="02020603050405020304" pitchFamily="18" charset="0"/>
                <a:ea typeface="Calibri"/>
                <a:cs typeface="Times New Roman" panose="02020603050405020304" pitchFamily="18" charset="0"/>
                <a:sym typeface="Calibri"/>
              </a:rPr>
              <a:t>м/с. </a:t>
            </a:r>
            <a:r>
              <a:rPr lang="kk-KZ" sz="1200" kern="0" dirty="0">
                <a:solidFill>
                  <a:srgbClr val="000000"/>
                </a:solidFill>
                <a:latin typeface="Times New Roman" pitchFamily="18" charset="0"/>
                <a:ea typeface="Calibri"/>
                <a:cs typeface="Times New Roman" pitchFamily="18" charset="0"/>
                <a:sym typeface="Calibri"/>
              </a:rPr>
              <a:t>Ауа температурасы түнде 18-20, </a:t>
            </a:r>
            <a:r>
              <a:rPr lang="kk-KZ" sz="1200" kern="0">
                <a:solidFill>
                  <a:srgbClr val="000000"/>
                </a:solidFill>
                <a:latin typeface="Times New Roman" pitchFamily="18" charset="0"/>
                <a:ea typeface="Calibri"/>
                <a:cs typeface="Times New Roman" pitchFamily="18" charset="0"/>
                <a:sym typeface="Calibri"/>
              </a:rPr>
              <a:t>күндіз </a:t>
            </a:r>
            <a:r>
              <a:rPr lang="kk-KZ" sz="1200">
                <a:latin typeface="Times New Roman" pitchFamily="18" charset="0"/>
                <a:ea typeface="Calibri"/>
                <a:cs typeface="Times New Roman" pitchFamily="18" charset="0"/>
              </a:rPr>
              <a:t>25-27</a:t>
            </a:r>
            <a:r>
              <a:rPr lang="kk-KZ" sz="1200" kern="0">
                <a:solidFill>
                  <a:srgbClr val="000000"/>
                </a:solidFill>
                <a:latin typeface="Times New Roman" pitchFamily="18" charset="0"/>
                <a:ea typeface="Calibri"/>
                <a:cs typeface="Times New Roman" pitchFamily="18" charset="0"/>
                <a:sym typeface="Calibri"/>
              </a:rPr>
              <a:t> </a:t>
            </a:r>
            <a:r>
              <a:rPr lang="kk-KZ" sz="1200" kern="0" dirty="0">
                <a:solidFill>
                  <a:srgbClr val="000000"/>
                </a:solidFill>
                <a:latin typeface="Times New Roman" pitchFamily="18" charset="0"/>
                <a:ea typeface="Calibri"/>
                <a:cs typeface="Times New Roman" pitchFamily="18" charset="0"/>
                <a:sym typeface="Calibri"/>
              </a:rPr>
              <a:t>градус жылы.</a:t>
            </a:r>
          </a:p>
          <a:p>
            <a:pPr algn="just">
              <a:defRPr sz="1200">
                <a:latin typeface="Times New Roman"/>
                <a:ea typeface="Times New Roman"/>
                <a:cs typeface="Times New Roman"/>
                <a:sym typeface="Times New Roman"/>
              </a:defRPr>
            </a:pPr>
            <a:endParaRPr lang="ru-RU" dirty="0"/>
          </a:p>
          <a:p>
            <a:pPr indent="182563" algn="ctr" eaLnBrk="1" fontAlgn="auto" hangingPunct="1">
              <a:spcBef>
                <a:spcPts val="0"/>
              </a:spcBef>
              <a:spcAft>
                <a:spcPts val="0"/>
              </a:spcAft>
              <a:buFont typeface="Arial" panose="020B0604020202020204" pitchFamily="34" charset="0"/>
              <a:buNone/>
              <a:defRPr/>
            </a:pPr>
            <a:r>
              <a:rPr lang="ru-RU" altLang="ru-RU" sz="1200" b="1" kern="0" dirty="0">
                <a:solidFill>
                  <a:srgbClr val="000000"/>
                </a:solidFill>
                <a:latin typeface="Times New Roman" pitchFamily="18" charset="0"/>
                <a:ea typeface="Calibri"/>
                <a:cs typeface="Times New Roman" pitchFamily="18" charset="0"/>
                <a:sym typeface="Calibri"/>
              </a:rPr>
              <a:t>2025 </a:t>
            </a:r>
            <a:r>
              <a:rPr lang="ru-RU" altLang="ru-RU" sz="1200" b="1" kern="0" dirty="0" err="1">
                <a:solidFill>
                  <a:srgbClr val="000000"/>
                </a:solidFill>
                <a:latin typeface="Times New Roman" pitchFamily="18" charset="0"/>
                <a:ea typeface="Calibri"/>
                <a:cs typeface="Times New Roman" pitchFamily="18" charset="0"/>
                <a:sym typeface="Calibri"/>
              </a:rPr>
              <a:t>жылғы</a:t>
            </a:r>
            <a:r>
              <a:rPr lang="ru-RU" altLang="ru-RU" sz="1200" b="1" kern="0" dirty="0">
                <a:solidFill>
                  <a:srgbClr val="000000"/>
                </a:solidFill>
                <a:latin typeface="Times New Roman" pitchFamily="18" charset="0"/>
                <a:ea typeface="Calibri"/>
                <a:cs typeface="Times New Roman" pitchFamily="18" charset="0"/>
                <a:sym typeface="Calibri"/>
              </a:rPr>
              <a:t> 08 </a:t>
            </a:r>
            <a:r>
              <a:rPr lang="ru-RU" altLang="ru-RU" sz="1200" b="1" kern="0" dirty="0" err="1">
                <a:solidFill>
                  <a:srgbClr val="000000"/>
                </a:solidFill>
                <a:latin typeface="Times New Roman" pitchFamily="18" charset="0"/>
                <a:ea typeface="Calibri"/>
                <a:cs typeface="Times New Roman" pitchFamily="18" charset="0"/>
                <a:sym typeface="Calibri"/>
              </a:rPr>
              <a:t>маусым</a:t>
            </a:r>
            <a:r>
              <a:rPr lang="kk-KZ" altLang="ru-RU" sz="1200" b="1" kern="0" dirty="0">
                <a:solidFill>
                  <a:srgbClr val="000000"/>
                </a:solidFill>
                <a:latin typeface="Times New Roman" pitchFamily="18" charset="0"/>
                <a:ea typeface="Calibri"/>
                <a:cs typeface="Times New Roman" pitchFamily="18" charset="0"/>
                <a:sym typeface="Calibri"/>
              </a:rPr>
              <a:t>ға </a:t>
            </a:r>
          </a:p>
          <a:p>
            <a:pPr indent="182563" algn="ctr" eaLnBrk="1" fontAlgn="auto" hangingPunct="1">
              <a:spcBef>
                <a:spcPts val="0"/>
              </a:spcBef>
              <a:spcAft>
                <a:spcPts val="0"/>
              </a:spcAft>
              <a:buFont typeface="Arial" panose="020B0604020202020204" pitchFamily="34" charset="0"/>
              <a:buNone/>
              <a:defRPr/>
            </a:pPr>
            <a:r>
              <a:rPr lang="kk-KZ" altLang="ru-RU" sz="1200" b="1" kern="0" dirty="0">
                <a:solidFill>
                  <a:srgbClr val="000000"/>
                </a:solidFill>
                <a:latin typeface="Times New Roman" pitchFamily="18" charset="0"/>
                <a:ea typeface="Calibri"/>
                <a:cs typeface="Times New Roman" pitchFamily="18" charset="0"/>
                <a:sym typeface="Calibri"/>
              </a:rPr>
              <a:t>07 маусым </a:t>
            </a:r>
            <a:r>
              <a:rPr lang="ru-RU" sz="1200" b="1" kern="0" dirty="0" err="1">
                <a:solidFill>
                  <a:srgbClr val="000000"/>
                </a:solidFill>
                <a:latin typeface="Times New Roman" pitchFamily="18" charset="0"/>
                <a:ea typeface="Calibri"/>
                <a:cs typeface="Times New Roman" pitchFamily="18" charset="0"/>
                <a:sym typeface="Calibri"/>
              </a:rPr>
              <a:t>сағ</a:t>
            </a:r>
            <a:r>
              <a:rPr lang="ru-RU" sz="1200" b="1" kern="0" dirty="0">
                <a:solidFill>
                  <a:srgbClr val="000000"/>
                </a:solidFill>
                <a:latin typeface="Times New Roman" pitchFamily="18" charset="0"/>
                <a:ea typeface="Calibri"/>
                <a:cs typeface="Times New Roman" pitchFamily="18" charset="0"/>
                <a:sym typeface="Calibri"/>
              </a:rPr>
              <a:t>. 20-дан 08</a:t>
            </a:r>
            <a:r>
              <a:rPr lang="kk-KZ" sz="1200" b="1" kern="0" dirty="0">
                <a:solidFill>
                  <a:srgbClr val="000000"/>
                </a:solidFill>
                <a:latin typeface="Times New Roman" pitchFamily="18" charset="0"/>
                <a:ea typeface="Calibri"/>
                <a:cs typeface="Times New Roman" pitchFamily="18" charset="0"/>
                <a:sym typeface="Calibri"/>
              </a:rPr>
              <a:t> маусым </a:t>
            </a:r>
            <a:r>
              <a:rPr lang="ru-RU" sz="1200" b="1" kern="0" dirty="0" err="1">
                <a:solidFill>
                  <a:srgbClr val="000000"/>
                </a:solidFill>
                <a:latin typeface="Times New Roman" pitchFamily="18" charset="0"/>
                <a:ea typeface="Calibri"/>
                <a:cs typeface="Times New Roman" pitchFamily="18" charset="0"/>
                <a:sym typeface="Calibri"/>
              </a:rPr>
              <a:t>сағ</a:t>
            </a:r>
            <a:r>
              <a:rPr lang="ru-RU" sz="1200" b="1" kern="0" dirty="0">
                <a:solidFill>
                  <a:srgbClr val="000000"/>
                </a:solidFill>
                <a:latin typeface="Times New Roman" pitchFamily="18" charset="0"/>
                <a:ea typeface="Calibri"/>
                <a:cs typeface="Times New Roman" pitchFamily="18" charset="0"/>
                <a:sym typeface="Calibri"/>
              </a:rPr>
              <a:t>. 08-ге </a:t>
            </a:r>
            <a:r>
              <a:rPr lang="ru-RU" sz="1200" b="1" kern="0" dirty="0" err="1">
                <a:solidFill>
                  <a:srgbClr val="000000"/>
                </a:solidFill>
                <a:latin typeface="Times New Roman" pitchFamily="18" charset="0"/>
                <a:ea typeface="Calibri"/>
                <a:cs typeface="Times New Roman" pitchFamily="18" charset="0"/>
                <a:sym typeface="Calibri"/>
              </a:rPr>
              <a:t>дейін</a:t>
            </a:r>
            <a:endParaRPr lang="ru-RU" sz="1200" b="1" kern="0" dirty="0">
              <a:solidFill>
                <a:srgbClr val="000000"/>
              </a:solidFill>
              <a:latin typeface="Times New Roman" pitchFamily="18" charset="0"/>
              <a:ea typeface="Calibri"/>
              <a:cs typeface="Times New Roman" pitchFamily="18" charset="0"/>
              <a:sym typeface="Calibri"/>
            </a:endParaRPr>
          </a:p>
          <a:p>
            <a:pPr indent="182563" algn="just" eaLnBrk="1" fontAlgn="auto">
              <a:spcBef>
                <a:spcPts val="0"/>
              </a:spcBef>
              <a:spcAft>
                <a:spcPts val="0"/>
              </a:spcAft>
              <a:buFont typeface="Arial" panose="020B0604020202020204" pitchFamily="34" charset="0"/>
              <a:buNone/>
              <a:defRPr/>
            </a:pPr>
            <a:r>
              <a:rPr lang="kk-KZ" sz="1200" kern="0" dirty="0">
                <a:solidFill>
                  <a:prstClr val="black"/>
                </a:solidFill>
                <a:latin typeface="Times New Roman" pitchFamily="18" charset="0"/>
                <a:ea typeface="Calibri"/>
                <a:cs typeface="Times New Roman" pitchFamily="18" charset="0"/>
                <a:sym typeface="Calibri"/>
              </a:rPr>
              <a:t>   Көшпелі бұлтты, </a:t>
            </a:r>
            <a:r>
              <a:rPr lang="ru-RU" alt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жаңбыр</a:t>
            </a:r>
            <a:r>
              <a:rPr lang="ru-RU" alt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alt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кей</a:t>
            </a:r>
            <a:r>
              <a:rPr lang="ru-RU" alt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alt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уақыттарда</a:t>
            </a:r>
            <a:r>
              <a:rPr lang="ru-RU" alt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alt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қатты</a:t>
            </a:r>
            <a:r>
              <a:rPr lang="ru-RU" alt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alt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жаңбыр</a:t>
            </a:r>
            <a:r>
              <a:rPr lang="ru-RU" alt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alt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ңайзағай</a:t>
            </a:r>
            <a:r>
              <a:rPr lang="kk-KZ" sz="1200" kern="0" dirty="0">
                <a:solidFill>
                  <a:prstClr val="black"/>
                </a:solidFill>
                <a:latin typeface="Times New Roman" pitchFamily="18" charset="0"/>
                <a:ea typeface="Calibri"/>
                <a:cs typeface="Times New Roman" pitchFamily="18" charset="0"/>
                <a:sym typeface="Calibri"/>
              </a:rPr>
              <a:t>. К</a:t>
            </a:r>
            <a:r>
              <a:rPr lang="ru-RU" alt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үндіз</a:t>
            </a:r>
            <a:r>
              <a:rPr lang="ru-RU" alt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alt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бұршақ</a:t>
            </a:r>
            <a:r>
              <a:rPr lang="ru-RU" altLang="ru-RU" sz="1200" dirty="0">
                <a:latin typeface="Times New Roman" panose="02020603050405020304" pitchFamily="18" charset="0"/>
                <a:ea typeface="Calibri"/>
                <a:cs typeface="Times New Roman" panose="02020603050405020304" pitchFamily="18" charset="0"/>
              </a:rPr>
              <a:t>. </a:t>
            </a:r>
            <a:r>
              <a:rPr lang="kk-KZ" sz="1200" kern="0" dirty="0">
                <a:solidFill>
                  <a:prstClr val="black"/>
                </a:solidFill>
                <a:latin typeface="Times New Roman" pitchFamily="18" charset="0"/>
                <a:ea typeface="Calibri"/>
                <a:cs typeface="Times New Roman" pitchFamily="18" charset="0"/>
                <a:sym typeface="Calibri"/>
              </a:rPr>
              <a:t>Сол</a:t>
            </a:r>
            <a:r>
              <a:rPr lang="kk-KZ" sz="1200" dirty="0">
                <a:solidFill>
                  <a:prstClr val="black"/>
                </a:solidFill>
                <a:latin typeface="Times New Roman" pitchFamily="18" charset="0"/>
                <a:ea typeface="Calibri"/>
                <a:cs typeface="Times New Roman" pitchFamily="18" charset="0"/>
              </a:rPr>
              <a:t>түстік-шығыстан соғады, </a:t>
            </a:r>
            <a:r>
              <a:rPr lang="kk-KZ" sz="1200" kern="0" dirty="0">
                <a:solidFill>
                  <a:prstClr val="black"/>
                </a:solidFill>
                <a:latin typeface="Times New Roman" pitchFamily="18" charset="0"/>
                <a:ea typeface="Calibri"/>
                <a:cs typeface="Times New Roman" pitchFamily="18" charset="0"/>
                <a:sym typeface="Calibri"/>
              </a:rPr>
              <a:t>күші 9-14, </a:t>
            </a:r>
            <a:r>
              <a:rPr lang="ru-RU" alt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кей</a:t>
            </a:r>
            <a:r>
              <a:rPr lang="ru-RU" altLang="ru-RU" sz="1200" kern="0" dirty="0">
                <a:solidFill>
                  <a:srgbClr val="000000"/>
                </a:solidFill>
                <a:latin typeface="Times New Roman" panose="02020603050405020304" pitchFamily="18" charset="0"/>
                <a:ea typeface="Calibri"/>
                <a:cs typeface="Times New Roman" panose="02020603050405020304" pitchFamily="18" charset="0"/>
                <a:sym typeface="Calibri"/>
              </a:rPr>
              <a:t> </a:t>
            </a:r>
            <a:r>
              <a:rPr lang="ru-RU" altLang="ru-RU" sz="1200" kern="0" dirty="0" err="1">
                <a:solidFill>
                  <a:srgbClr val="000000"/>
                </a:solidFill>
                <a:latin typeface="Times New Roman" panose="02020603050405020304" pitchFamily="18" charset="0"/>
                <a:ea typeface="Calibri"/>
                <a:cs typeface="Times New Roman" panose="02020603050405020304" pitchFamily="18" charset="0"/>
                <a:sym typeface="Calibri"/>
              </a:rPr>
              <a:t>уақыттарда</a:t>
            </a:r>
            <a:r>
              <a:rPr lang="kk-KZ" sz="1200" kern="0" dirty="0">
                <a:solidFill>
                  <a:prstClr val="black"/>
                </a:solidFill>
                <a:latin typeface="Times New Roman" pitchFamily="18" charset="0"/>
                <a:ea typeface="Calibri"/>
                <a:cs typeface="Times New Roman" pitchFamily="18" charset="0"/>
                <a:sym typeface="Calibri"/>
              </a:rPr>
              <a:t> екпіні 15-20  </a:t>
            </a:r>
            <a:r>
              <a:rPr lang="ru-RU" sz="1200" kern="0" dirty="0">
                <a:solidFill>
                  <a:prstClr val="black"/>
                </a:solidFill>
                <a:latin typeface="Times New Roman" pitchFamily="18" charset="0"/>
                <a:ea typeface="Calibri"/>
                <a:cs typeface="Times New Roman" pitchFamily="18" charset="0"/>
                <a:sym typeface="Calibri"/>
              </a:rPr>
              <a:t>м/с. </a:t>
            </a:r>
            <a:r>
              <a:rPr lang="kk-KZ" sz="1200" kern="0" dirty="0">
                <a:solidFill>
                  <a:prstClr val="black"/>
                </a:solidFill>
                <a:latin typeface="Times New Roman" pitchFamily="18" charset="0"/>
                <a:ea typeface="Calibri"/>
                <a:cs typeface="Times New Roman" pitchFamily="18" charset="0"/>
                <a:sym typeface="Calibri"/>
              </a:rPr>
              <a:t>Ауа температурасы 15-17 градус жылы.</a:t>
            </a:r>
          </a:p>
        </p:txBody>
      </p:sp>
      <p:graphicFrame>
        <p:nvGraphicFramePr>
          <p:cNvPr id="27" name="Table"/>
          <p:cNvGraphicFramePr/>
          <p:nvPr>
            <p:extLst>
              <p:ext uri="{D42A27DB-BD31-4B8C-83A1-F6EECF244321}">
                <p14:modId xmlns:p14="http://schemas.microsoft.com/office/powerpoint/2010/main" val="2389591724"/>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17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a:t>
                      </a:r>
                      <a:r>
                        <a:rPr lang="en-US" sz="900" dirty="0">
                          <a:latin typeface="Times New Roman"/>
                          <a:ea typeface="Times New Roman"/>
                          <a:cs typeface="Times New Roman"/>
                          <a:sym typeface="Times New Roman"/>
                        </a:rPr>
                        <a:t>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50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1794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a:t>
                      </a:r>
                      <a:r>
                        <a:rPr lang="en-US" sz="900" dirty="0">
                          <a:latin typeface="Times New Roman"/>
                          <a:ea typeface="Times New Roman"/>
                          <a:cs typeface="Times New Roman"/>
                          <a:sym typeface="Times New Roman"/>
                        </a:rPr>
                        <a:t>12</a:t>
                      </a:r>
                      <a:endParaRPr lang="ru-RU"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a:t>
                      </a:r>
                      <a:r>
                        <a:rPr lang="en-US" sz="900" dirty="0">
                          <a:latin typeface="Times New Roman"/>
                          <a:ea typeface="Times New Roman"/>
                          <a:cs typeface="Times New Roman"/>
                          <a:sym typeface="Times New Roman"/>
                        </a:rPr>
                        <a:t>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67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90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en-US" sz="900" dirty="0">
                          <a:latin typeface="Times New Roman"/>
                          <a:ea typeface="Times New Roman"/>
                          <a:cs typeface="Times New Roman"/>
                          <a:sym typeface="Times New Roman"/>
                        </a:rPr>
                        <a:t>11</a:t>
                      </a:r>
                      <a:r>
                        <a:rPr lang="ru-RU" sz="900" dirty="0">
                          <a:latin typeface="Times New Roman"/>
                          <a:ea typeface="Times New Roman"/>
                          <a:cs typeface="Times New Roman"/>
                          <a:sym typeface="Times New Roman"/>
                        </a:rPr>
                        <a:t>,</a:t>
                      </a:r>
                      <a:r>
                        <a:rPr lang="en-US" sz="900" dirty="0">
                          <a:latin typeface="Times New Roman"/>
                          <a:ea typeface="Times New Roman"/>
                          <a:cs typeface="Times New Roman"/>
                          <a:sym typeface="Times New Roman"/>
                        </a:rPr>
                        <a:t>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ru-RU" dirty="0"/>
              <a:t>0</a:t>
            </a:r>
            <a:r>
              <a:rPr lang="en-US"/>
              <a:t>6</a:t>
            </a:r>
            <a:r>
              <a:rPr lang="ru-RU"/>
              <a:t> </a:t>
            </a:r>
            <a:r>
              <a:rPr lang="ru-RU" dirty="0" err="1"/>
              <a:t>маусым</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25232" y="2610199"/>
            <a:ext cx="4679950" cy="461661"/>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1200">
                <a:latin typeface="Times New Roman"/>
                <a:ea typeface="Times New Roman"/>
                <a:cs typeface="Times New Roman"/>
                <a:sym typeface="Times New Roman"/>
              </a:defRPr>
            </a:pPr>
            <a:r>
              <a:rPr lang="ru-RU" sz="1200" dirty="0"/>
              <a:t>Метеорологиялық </a:t>
            </a:r>
            <a:r>
              <a:rPr lang="ru-RU" sz="1200" dirty="0" err="1"/>
              <a:t>жағдайлар</a:t>
            </a:r>
            <a:r>
              <a:rPr lang="ru-RU" sz="1200" dirty="0"/>
              <a:t> </a:t>
            </a:r>
            <a:r>
              <a:rPr lang="ru-RU" sz="1200" dirty="0" err="1"/>
              <a:t>қала</a:t>
            </a:r>
            <a:r>
              <a:rPr lang="ru-RU" sz="1200" dirty="0"/>
              <a:t> </a:t>
            </a:r>
            <a:r>
              <a:rPr lang="ru-RU" sz="1200" dirty="0" err="1"/>
              <a:t>атмосферасында</a:t>
            </a:r>
            <a:r>
              <a:rPr lang="ru-RU" sz="1200" dirty="0"/>
              <a:t> </a:t>
            </a:r>
            <a:r>
              <a:rPr lang="ru-RU" sz="1200" dirty="0" err="1"/>
              <a:t>ластаушы</a:t>
            </a:r>
            <a:r>
              <a:rPr lang="ru-RU" sz="1200" dirty="0"/>
              <a:t> </a:t>
            </a:r>
            <a:r>
              <a:rPr lang="ru-RU" sz="1200" dirty="0" err="1"/>
              <a:t>заттардың</a:t>
            </a:r>
            <a:r>
              <a:rPr lang="ru-RU" sz="1200" b="1" dirty="0"/>
              <a:t> </a:t>
            </a:r>
            <a:r>
              <a:rPr lang="ru-RU" sz="1200" b="1" dirty="0" err="1"/>
              <a:t>сейілуіне</a:t>
            </a:r>
            <a:r>
              <a:rPr lang="ru-RU" sz="1200" b="1" dirty="0"/>
              <a:t> </a:t>
            </a:r>
            <a:r>
              <a:rPr lang="ru-RU" sz="1200" dirty="0" err="1"/>
              <a:t>ықпал</a:t>
            </a:r>
            <a:r>
              <a:rPr lang="ru-RU" sz="1200" dirty="0"/>
              <a:t> </a:t>
            </a:r>
            <a:r>
              <a:rPr lang="ru-RU" sz="1200" dirty="0" err="1"/>
              <a:t>етеді</a:t>
            </a:r>
            <a:r>
              <a:rPr lang="ru-RU" sz="1200" dirty="0"/>
              <a:t>. </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a:latin typeface="Times New Roman"/>
                <a:ea typeface="Times New Roman"/>
                <a:cs typeface="Times New Roman"/>
                <a:sym typeface="Times New Roman"/>
              </a:rPr>
              <a:t> С</a:t>
            </a:r>
            <a:r>
              <a:rPr sz="1200">
                <a:latin typeface="Times New Roman"/>
                <a:ea typeface="Times New Roman"/>
                <a:cs typeface="Times New Roman"/>
                <a:sym typeface="Times New Roman"/>
              </a:rPr>
              <a:t>. </a:t>
            </a:r>
            <a:r>
              <a:rPr sz="1200" dirty="0">
                <a:latin typeface="Times New Roman"/>
                <a:ea typeface="Times New Roman"/>
                <a:cs typeface="Times New Roman"/>
                <a:sym typeface="Times New Roman"/>
              </a:rPr>
              <a:t>/</a:t>
            </a:r>
            <a:r>
              <a:rPr sz="1200" dirty="0" err="1">
                <a:latin typeface="Times New Roman"/>
                <a:ea typeface="Times New Roman"/>
                <a:cs typeface="Times New Roman"/>
                <a:sym typeface="Times New Roman"/>
              </a:rPr>
              <a:t>Сагандыкова</a:t>
            </a:r>
            <a:r>
              <a:rPr sz="1200" dirty="0">
                <a:latin typeface="Times New Roman"/>
                <a:ea typeface="Times New Roman"/>
                <a:cs typeface="Times New Roman"/>
                <a:sym typeface="Times New Roman"/>
              </a:rPr>
              <a:t> З.</a:t>
            </a: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281</TotalTime>
  <Words>674</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42</cp:revision>
  <dcterms:modified xsi:type="dcterms:W3CDTF">2025-06-06T08:43:51Z</dcterms:modified>
</cp:coreProperties>
</file>