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4" d="100"/>
          <a:sy n="104" d="100"/>
        </p:scale>
        <p:origin x="402"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714724"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704285147"/>
              </p:ext>
            </p:extLst>
          </p:nvPr>
        </p:nvGraphicFramePr>
        <p:xfrm>
          <a:off x="307975" y="251534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157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06 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5395" y="3585158"/>
            <a:ext cx="484028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06 </a:t>
            </a:r>
            <a:r>
              <a:rPr lang="ru-RU" altLang="ru-RU" sz="1200" b="1" dirty="0" err="1">
                <a:latin typeface="Times New Roman" panose="02020603050405020304" pitchFamily="18" charset="0"/>
                <a:cs typeface="Times New Roman" panose="02020603050405020304" pitchFamily="18" charset="0"/>
              </a:rPr>
              <a:t>маусым</a:t>
            </a:r>
            <a:r>
              <a:rPr lang="ru-RU" altLang="ru-RU" sz="1200" b="1" dirty="0">
                <a:latin typeface="Times New Roman" panose="02020603050405020304" pitchFamily="18" charset="0"/>
                <a:cs typeface="Times New Roman" panose="02020603050405020304" pitchFamily="18" charset="0"/>
              </a:rPr>
              <a:t> Риддер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015936"/>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07 </a:t>
            </a:r>
            <a:r>
              <a:rPr lang="ru-RU" altLang="ru-RU" sz="1200" b="1" dirty="0" err="1" smtClean="0">
                <a:latin typeface="Times New Roman" panose="02020603050405020304" pitchFamily="18" charset="0"/>
                <a:cs typeface="Times New Roman" panose="02020603050405020304" pitchFamily="18" charset="0"/>
              </a:rPr>
              <a:t>маусымға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06 </a:t>
            </a:r>
            <a:r>
              <a:rPr lang="ru-RU" altLang="ru-RU" sz="1200" b="1" dirty="0" err="1">
                <a:latin typeface="Times New Roman" panose="02020603050405020304" pitchFamily="18" charset="0"/>
                <a:cs typeface="Times New Roman" panose="02020603050405020304" pitchFamily="18" charset="0"/>
              </a:rPr>
              <a:t>маусым</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07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smtClean="0">
                <a:solidFill>
                  <a:prstClr val="black"/>
                </a:solidFill>
                <a:latin typeface="Times New Roman" pitchFamily="18" charset="0"/>
                <a:cs typeface="Times New Roman" pitchFamily="18" charset="0"/>
              </a:rPr>
              <a:t>     </a:t>
            </a:r>
            <a:r>
              <a:rPr lang="ru-RU" sz="1200" dirty="0">
                <a:solidFill>
                  <a:prstClr val="black"/>
                </a:solidFill>
                <a:latin typeface="Times New Roman" pitchFamily="18" charset="0"/>
                <a:cs typeface="Times New Roman" pitchFamily="18" charset="0"/>
              </a:rPr>
              <a:t>Көшпелі </a:t>
            </a:r>
            <a:r>
              <a:rPr lang="ru-RU" sz="1200" dirty="0" err="1">
                <a:solidFill>
                  <a:prstClr val="black"/>
                </a:solidFill>
                <a:latin typeface="Times New Roman" pitchFamily="18" charset="0"/>
                <a:cs typeface="Times New Roman" pitchFamily="18" charset="0"/>
              </a:rPr>
              <a:t>бұлтты</a:t>
            </a:r>
            <a:r>
              <a:rPr lang="ru-RU"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Жел</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солтүстік-шығыстан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соғады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күші</a:t>
            </a:r>
            <a:r>
              <a:rPr lang="ru-RU" sz="1200" dirty="0" smtClean="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5-10 </a:t>
            </a:r>
            <a:r>
              <a:rPr lang="ru-RU" sz="1200" dirty="0" smtClean="0">
                <a:solidFill>
                  <a:prstClr val="black"/>
                </a:solidFill>
                <a:latin typeface="Times New Roman" pitchFamily="18" charset="0"/>
                <a:cs typeface="Times New Roman" pitchFamily="18" charset="0"/>
              </a:rPr>
              <a:t>м/с</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Ауа</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түнде</a:t>
            </a:r>
            <a:r>
              <a:rPr lang="ru-RU" sz="1200" dirty="0" smtClean="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12-14°,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28-30°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smtClean="0">
                <a:solidFill>
                  <a:prstClr val="black"/>
                </a:solidFill>
                <a:latin typeface="Times New Roman" pitchFamily="18" charset="0"/>
                <a:cs typeface="Times New Roman" pitchFamily="18" charset="0"/>
              </a:rPr>
              <a:t>.</a:t>
            </a:r>
          </a:p>
          <a:p>
            <a:pPr algn="just">
              <a:spcBef>
                <a:spcPts val="0"/>
              </a:spcBef>
              <a:defRPr/>
            </a:pPr>
            <a:endParaRPr lang="ru-RU" sz="400" dirty="0">
              <a:solidFill>
                <a:prstClr val="black"/>
              </a:solidFill>
              <a:latin typeface="Times New Roman" pitchFamily="18" charset="0"/>
              <a:cs typeface="Times New Roman" pitchFamily="18" charset="0"/>
            </a:endParaRPr>
          </a:p>
          <a:p>
            <a:pPr algn="just">
              <a:spcBef>
                <a:spcPts val="0"/>
              </a:spcBef>
              <a:defRPr/>
            </a:pPr>
            <a:endParaRPr lang="ru-RU" altLang="ru-RU" sz="1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08 </a:t>
            </a:r>
            <a:r>
              <a:rPr lang="ru-RU" altLang="ru-RU" sz="1200" b="1" dirty="0" err="1" smtClean="0">
                <a:latin typeface="Times New Roman" pitchFamily="18" charset="0"/>
                <a:cs typeface="Times New Roman" pitchFamily="18" charset="0"/>
              </a:rPr>
              <a:t>маусымға</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07 </a:t>
            </a:r>
            <a:r>
              <a:rPr lang="ru-RU" altLang="ru-RU" sz="1200" b="1" dirty="0" err="1" smtClean="0">
                <a:latin typeface="Times New Roman" pitchFamily="18" charset="0"/>
                <a:cs typeface="Times New Roman" pitchFamily="18" charset="0"/>
              </a:rPr>
              <a:t>маусым</a:t>
            </a:r>
            <a:r>
              <a:rPr lang="kk-KZ" altLang="ru-RU" sz="1200" b="1" dirty="0" smtClean="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08 </a:t>
            </a:r>
            <a:r>
              <a:rPr lang="ru-RU" sz="1200" b="1" dirty="0" err="1" smtClean="0">
                <a:latin typeface="Times New Roman" panose="02020603050405020304" pitchFamily="18" charset="0"/>
                <a:cs typeface="Times New Roman" panose="02020603050405020304" pitchFamily="18" charset="0"/>
              </a:rPr>
              <a:t>маусым</a:t>
            </a:r>
            <a:r>
              <a:rPr lang="kk-KZ"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a:t>
            </a:r>
            <a:r>
              <a:rPr lang="kk-KZ" sz="1200" dirty="0" smtClean="0">
                <a:solidFill>
                  <a:prstClr val="black"/>
                </a:solidFill>
                <a:latin typeface="Times New Roman" pitchFamily="18" charset="0"/>
                <a:cs typeface="Times New Roman" pitchFamily="18" charset="0"/>
              </a:rPr>
              <a:t>, жауын-шашынсыз.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оңтүстік-батыстан </a:t>
            </a:r>
            <a:r>
              <a:rPr lang="kk-KZ" sz="1200" dirty="0" smtClean="0">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3-8 </a:t>
            </a:r>
            <a:r>
              <a:rPr lang="kk-KZ" sz="1200" dirty="0">
                <a:solidFill>
                  <a:prstClr val="black"/>
                </a:solidFill>
                <a:latin typeface="Times New Roman" pitchFamily="18" charset="0"/>
                <a:cs typeface="Times New Roman" pitchFamily="18" charset="0"/>
              </a:rPr>
              <a:t>м/с. Ауа </a:t>
            </a:r>
            <a:r>
              <a:rPr lang="kk-KZ" sz="1200" dirty="0" smtClean="0">
                <a:solidFill>
                  <a:prstClr val="black"/>
                </a:solidFill>
                <a:latin typeface="Times New Roman" pitchFamily="18" charset="0"/>
                <a:cs typeface="Times New Roman" pitchFamily="18" charset="0"/>
              </a:rPr>
              <a:t>температурасы </a:t>
            </a:r>
            <a:r>
              <a:rPr lang="kk-KZ" sz="1200" dirty="0" smtClean="0">
                <a:solidFill>
                  <a:prstClr val="black"/>
                </a:solidFill>
                <a:latin typeface="Times New Roman" pitchFamily="18" charset="0"/>
                <a:cs typeface="Times New Roman" pitchFamily="18" charset="0"/>
              </a:rPr>
              <a:t>12-14° </a:t>
            </a:r>
            <a:r>
              <a:rPr lang="kk-KZ" sz="1200" dirty="0" smtClean="0">
                <a:solidFill>
                  <a:prstClr val="black"/>
                </a:solidFill>
                <a:latin typeface="Times New Roman" pitchFamily="18" charset="0"/>
                <a:cs typeface="Times New Roman" pitchFamily="18" charset="0"/>
              </a:rPr>
              <a:t>жылы болады. </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0" name="TextBox 13"/>
          <p:cNvSpPr txBox="1"/>
          <p:nvPr/>
        </p:nvSpPr>
        <p:spPr>
          <a:xfrm>
            <a:off x="5039380" y="2353452"/>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сейілуіне ықпал етеді. </a:t>
            </a:r>
          </a:p>
          <a:p>
            <a:pPr lvl="0" indent="185738" algn="just"/>
            <a:r>
              <a:rPr lang="kk-KZ" sz="12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төмен болады деп күтіледі.</a:t>
            </a:r>
          </a:p>
        </p:txBody>
      </p:sp>
      <p:sp>
        <p:nvSpPr>
          <p:cNvPr id="22" name="TextBox 13"/>
          <p:cNvSpPr txBox="1"/>
          <p:nvPr/>
        </p:nvSpPr>
        <p:spPr>
          <a:xfrm>
            <a:off x="5039381" y="3232519"/>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19917848"/>
              </p:ext>
            </p:extLst>
          </p:nvPr>
        </p:nvGraphicFramePr>
        <p:xfrm>
          <a:off x="5018548" y="4144634"/>
          <a:ext cx="4691064" cy="1874468"/>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2586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148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 «А»</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56024" y="5949280"/>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Абдрахманова Н.Е. / Акылбаева М.М.</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 xmlns:a16="http://schemas.microsoft.com/office/drawing/2014/main" val="20000"/>
                    </a:ext>
                  </a:extLst>
                </a:gridCol>
                <a:gridCol w="3051583">
                  <a:extLst>
                    <a:ext uri="{9D8B030D-6E8A-4147-A177-3AD203B41FA5}">
                      <a16:colId xmlns=""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0,19 ≤ 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 xmlns:a16="http://schemas.microsoft.com/office/drawing/2014/main" val="20000"/>
                    </a:ext>
                  </a:extLst>
                </a:gridCol>
                <a:gridCol w="2056680">
                  <a:extLst>
                    <a:ext uri="{9D8B030D-6E8A-4147-A177-3AD203B41FA5}">
                      <a16:colId xmlns=""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19332</TotalTime>
  <Words>566</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3526</cp:revision>
  <cp:lastPrinted>2021-07-01T03:56:27Z</cp:lastPrinted>
  <dcterms:created xsi:type="dcterms:W3CDTF">2018-03-27T06:03:00Z</dcterms:created>
  <dcterms:modified xsi:type="dcterms:W3CDTF">2025-06-06T08:08:04Z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