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31"/>
    <p:restoredTop sz="94651"/>
  </p:normalViewPr>
  <p:slideViewPr>
    <p:cSldViewPr snapToGrid="0">
      <p:cViewPr varScale="1">
        <p:scale>
          <a:sx n="77" d="100"/>
          <a:sy n="77" d="100"/>
        </p:scale>
        <p:origin x="58" y="869"/>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2025204202"/>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160</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dirty="0"/>
                        <a:t> </a:t>
                      </a:r>
                      <a:r>
                        <a:rPr lang="ru-RU" dirty="0"/>
                        <a:t>09</a:t>
                      </a:r>
                      <a:r>
                        <a:rPr lang="ru-RU" baseline="0" dirty="0"/>
                        <a:t> </a:t>
                      </a:r>
                      <a:r>
                        <a:rPr lang="ru-RU" baseline="0" dirty="0" err="1"/>
                        <a:t>маусым</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49298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eaLnBrk="1" fontAlgn="auto" hangingPunct="1">
              <a:spcBef>
                <a:spcPts val="0"/>
              </a:spcBef>
              <a:spcAft>
                <a:spcPts val="0"/>
              </a:spcAft>
              <a:buFont typeface="Arial" panose="020B0604020202020204" pitchFamily="34" charset="0"/>
              <a:buNone/>
              <a:defRPr/>
            </a:pPr>
            <a:r>
              <a:rPr lang="ru-RU" altLang="ru-RU" sz="1200" b="1" kern="0" dirty="0">
                <a:solidFill>
                  <a:srgbClr val="000000"/>
                </a:solidFill>
                <a:latin typeface="Times New Roman" pitchFamily="18" charset="0"/>
                <a:ea typeface="Calibri"/>
                <a:cs typeface="Times New Roman" pitchFamily="18" charset="0"/>
                <a:sym typeface="Calibri"/>
              </a:rPr>
              <a:t>Астана </a:t>
            </a:r>
            <a:r>
              <a:rPr lang="ru-RU" altLang="ru-RU" sz="1200" b="1" kern="0" dirty="0" err="1">
                <a:solidFill>
                  <a:srgbClr val="000000"/>
                </a:solidFill>
                <a:latin typeface="Times New Roman" pitchFamily="18" charset="0"/>
                <a:ea typeface="Calibri"/>
                <a:cs typeface="Times New Roman" pitchFamily="18" charset="0"/>
                <a:sym typeface="Calibri"/>
              </a:rPr>
              <a:t>қаласы</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бойынша</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ауа-райы</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болжамы</a:t>
            </a:r>
            <a:r>
              <a:rPr lang="ru-RU" altLang="ru-RU" sz="1200" b="1" kern="0" dirty="0">
                <a:solidFill>
                  <a:srgbClr val="000000"/>
                </a:solidFill>
                <a:latin typeface="Times New Roman" pitchFamily="18" charset="0"/>
                <a:ea typeface="Calibri"/>
                <a:cs typeface="Times New Roman" pitchFamily="18" charset="0"/>
                <a:sym typeface="Calibri"/>
              </a:rPr>
              <a:t> </a:t>
            </a:r>
          </a:p>
          <a:p>
            <a:pPr algn="ctr" eaLnBrk="1" fontAlgn="auto" hangingPunct="1">
              <a:spcBef>
                <a:spcPts val="0"/>
              </a:spcBef>
              <a:spcAft>
                <a:spcPts val="0"/>
              </a:spcAft>
              <a:buFont typeface="Arial" panose="020B0604020202020204" pitchFamily="34" charset="0"/>
              <a:buNone/>
              <a:defRPr/>
            </a:pPr>
            <a:r>
              <a:rPr lang="ru-RU" altLang="ru-RU" sz="1200" b="1" kern="0" dirty="0">
                <a:solidFill>
                  <a:srgbClr val="000000"/>
                </a:solidFill>
                <a:latin typeface="Times New Roman" pitchFamily="18" charset="0"/>
                <a:ea typeface="Calibri"/>
                <a:cs typeface="Times New Roman" pitchFamily="18" charset="0"/>
                <a:sym typeface="Calibri"/>
              </a:rPr>
              <a:t>2025 </a:t>
            </a:r>
            <a:r>
              <a:rPr lang="ru-RU" altLang="ru-RU" sz="1200" b="1" kern="0" dirty="0" err="1">
                <a:solidFill>
                  <a:srgbClr val="000000"/>
                </a:solidFill>
                <a:latin typeface="Times New Roman" pitchFamily="18" charset="0"/>
                <a:ea typeface="Calibri"/>
                <a:cs typeface="Times New Roman" pitchFamily="18" charset="0"/>
                <a:sym typeface="Calibri"/>
              </a:rPr>
              <a:t>жылғы</a:t>
            </a:r>
            <a:r>
              <a:rPr lang="ru-RU" altLang="ru-RU" sz="1200" b="1" kern="0" dirty="0">
                <a:solidFill>
                  <a:srgbClr val="000000"/>
                </a:solidFill>
                <a:latin typeface="Times New Roman" pitchFamily="18" charset="0"/>
                <a:ea typeface="Calibri"/>
                <a:cs typeface="Times New Roman" pitchFamily="18" charset="0"/>
                <a:sym typeface="Calibri"/>
              </a:rPr>
              <a:t> </a:t>
            </a:r>
            <a:r>
              <a:rPr lang="kk-KZ" altLang="ru-RU" sz="1200" b="1" dirty="0">
                <a:latin typeface="Times New Roman" pitchFamily="18" charset="0"/>
                <a:ea typeface="Calibri"/>
                <a:cs typeface="Times New Roman" pitchFamily="18" charset="0"/>
              </a:rPr>
              <a:t>10</a:t>
            </a:r>
            <a:r>
              <a:rPr lang="kk-KZ" altLang="ru-RU" sz="1200" b="1" kern="0" dirty="0">
                <a:solidFill>
                  <a:srgbClr val="000000"/>
                </a:solidFill>
                <a:latin typeface="Times New Roman" pitchFamily="18" charset="0"/>
                <a:ea typeface="Calibri"/>
                <a:cs typeface="Times New Roman" pitchFamily="18" charset="0"/>
                <a:sym typeface="Calibri"/>
              </a:rPr>
              <a:t> маусымға</a:t>
            </a:r>
            <a:endParaRPr lang="ru-RU" altLang="ru-RU" sz="120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r>
              <a:rPr lang="ru-RU" altLang="ru-RU" sz="1200" b="1" dirty="0">
                <a:latin typeface="Times New Roman" pitchFamily="18" charset="0"/>
                <a:ea typeface="Calibri"/>
                <a:cs typeface="Times New Roman" pitchFamily="18" charset="0"/>
              </a:rPr>
              <a:t>09</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маусым</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сағ</a:t>
            </a:r>
            <a:r>
              <a:rPr lang="ru-RU" altLang="ru-RU" sz="1200" b="1" kern="0" dirty="0">
                <a:solidFill>
                  <a:srgbClr val="000000"/>
                </a:solidFill>
                <a:latin typeface="Times New Roman" pitchFamily="18" charset="0"/>
                <a:ea typeface="Calibri"/>
                <a:cs typeface="Times New Roman" pitchFamily="18" charset="0"/>
                <a:sym typeface="Calibri"/>
              </a:rPr>
              <a:t>. 20-дан </a:t>
            </a:r>
            <a:r>
              <a:rPr lang="ru-RU" altLang="ru-RU" sz="1200" b="1" dirty="0">
                <a:latin typeface="Times New Roman" pitchFamily="18" charset="0"/>
                <a:ea typeface="Calibri"/>
                <a:cs typeface="Times New Roman" pitchFamily="18" charset="0"/>
              </a:rPr>
              <a:t>10</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маусым</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сағ</a:t>
            </a:r>
            <a:r>
              <a:rPr lang="ru-RU" altLang="ru-RU" sz="1200" b="1" kern="0" dirty="0">
                <a:solidFill>
                  <a:srgbClr val="000000"/>
                </a:solidFill>
                <a:latin typeface="Times New Roman" pitchFamily="18" charset="0"/>
                <a:ea typeface="Calibri"/>
                <a:cs typeface="Times New Roman" pitchFamily="18" charset="0"/>
                <a:sym typeface="Calibri"/>
              </a:rPr>
              <a:t>. 20-ға </a:t>
            </a:r>
            <a:r>
              <a:rPr lang="ru-RU" altLang="ru-RU" sz="1200" b="1" kern="0" dirty="0" err="1">
                <a:solidFill>
                  <a:srgbClr val="000000"/>
                </a:solidFill>
                <a:latin typeface="Times New Roman" pitchFamily="18" charset="0"/>
                <a:ea typeface="Calibri"/>
                <a:cs typeface="Times New Roman" pitchFamily="18" charset="0"/>
                <a:sym typeface="Calibri"/>
              </a:rPr>
              <a:t>дейін</a:t>
            </a:r>
            <a:endParaRPr lang="ru-RU" altLang="ru-RU" sz="120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endParaRPr lang="ru-RU" altLang="ru-RU" sz="1200" b="1" kern="0" dirty="0">
              <a:solidFill>
                <a:srgbClr val="000000"/>
              </a:solidFill>
              <a:latin typeface="Times New Roman" pitchFamily="18" charset="0"/>
              <a:ea typeface="Calibri"/>
              <a:cs typeface="Times New Roman" pitchFamily="18" charset="0"/>
              <a:sym typeface="Calibri"/>
            </a:endParaRPr>
          </a:p>
          <a:p>
            <a:pPr indent="182563" algn="just" eaLnBrk="1" fontAlgn="auto" hangingPunct="1">
              <a:spcBef>
                <a:spcPts val="0"/>
              </a:spcBef>
              <a:spcAft>
                <a:spcPts val="0"/>
              </a:spcAft>
              <a:buFontTx/>
              <a:buNone/>
              <a:defRPr/>
            </a:pPr>
            <a:r>
              <a:rPr lang="kk-KZ" sz="1200" kern="0" dirty="0">
                <a:solidFill>
                  <a:prstClr val="black"/>
                </a:solidFill>
                <a:latin typeface="Times New Roman" pitchFamily="18" charset="0"/>
                <a:ea typeface="Calibri"/>
                <a:cs typeface="Times New Roman" pitchFamily="18" charset="0"/>
                <a:sym typeface="Calibri"/>
              </a:rPr>
              <a:t>Көшпелі бұлтты, </a:t>
            </a:r>
            <a:r>
              <a:rPr lang="kk-KZ" altLang="ru-RU" sz="1200" kern="0" dirty="0">
                <a:solidFill>
                  <a:srgbClr val="000000"/>
                </a:solidFill>
                <a:latin typeface="Times New Roman" panose="02020603050405020304" pitchFamily="18" charset="0"/>
                <a:ea typeface="Calibri"/>
                <a:cs typeface="Times New Roman" panose="02020603050405020304" pitchFamily="18" charset="0"/>
                <a:sym typeface="Calibri"/>
              </a:rPr>
              <a:t>жауын-шашынсыз</a:t>
            </a:r>
            <a:r>
              <a:rPr lang="ru-RU" altLang="ru-RU" sz="1200" dirty="0">
                <a:latin typeface="Times New Roman" panose="02020603050405020304" pitchFamily="18" charset="0"/>
                <a:ea typeface="Calibri"/>
                <a:cs typeface="Times New Roman" panose="02020603050405020304" pitchFamily="18" charset="0"/>
              </a:rPr>
              <a:t>. </a:t>
            </a:r>
            <a:r>
              <a:rPr lang="kk-KZ" sz="1200" kern="0" dirty="0">
                <a:solidFill>
                  <a:prstClr val="black"/>
                </a:solidFill>
                <a:latin typeface="Times New Roman" pitchFamily="18" charset="0"/>
                <a:ea typeface="Calibri"/>
                <a:cs typeface="Times New Roman" pitchFamily="18" charset="0"/>
                <a:sym typeface="Calibri"/>
              </a:rPr>
              <a:t>С</a:t>
            </a:r>
            <a:r>
              <a:rPr lang="kk-KZ" sz="1200" dirty="0">
                <a:solidFill>
                  <a:prstClr val="black"/>
                </a:solidFill>
                <a:latin typeface="Times New Roman" pitchFamily="18" charset="0"/>
                <a:ea typeface="Calibri"/>
                <a:cs typeface="Times New Roman" pitchFamily="18" charset="0"/>
              </a:rPr>
              <a:t>олтүстік-шығыстан, шығыстан жел соғады, </a:t>
            </a:r>
            <a:r>
              <a:rPr lang="kk-KZ" sz="1200" kern="0" dirty="0">
                <a:solidFill>
                  <a:prstClr val="black"/>
                </a:solidFill>
                <a:latin typeface="Times New Roman" pitchFamily="18" charset="0"/>
                <a:ea typeface="Calibri"/>
                <a:cs typeface="Times New Roman" pitchFamily="18" charset="0"/>
                <a:sym typeface="Calibri"/>
              </a:rPr>
              <a:t>күші түнде 3-8, күндіз 9-14 м/с</a:t>
            </a:r>
            <a:r>
              <a:rPr lang="ru-RU" sz="1200" kern="0" dirty="0">
                <a:solidFill>
                  <a:prstClr val="black"/>
                </a:solidFill>
                <a:latin typeface="Times New Roman" pitchFamily="18" charset="0"/>
                <a:ea typeface="Calibri"/>
                <a:cs typeface="Times New Roman" pitchFamily="18" charset="0"/>
                <a:sym typeface="Calibri"/>
              </a:rPr>
              <a:t>. </a:t>
            </a:r>
            <a:r>
              <a:rPr lang="kk-KZ" sz="1200" kern="0" dirty="0">
                <a:solidFill>
                  <a:prstClr val="black"/>
                </a:solidFill>
                <a:latin typeface="Times New Roman" pitchFamily="18" charset="0"/>
                <a:ea typeface="Calibri"/>
                <a:cs typeface="Times New Roman" pitchFamily="18" charset="0"/>
                <a:sym typeface="Calibri"/>
              </a:rPr>
              <a:t>Ауа температурасы түнде 9-11</a:t>
            </a:r>
            <a:r>
              <a:rPr lang="kk-KZ" sz="1200" kern="0" dirty="0">
                <a:solidFill>
                  <a:srgbClr val="000000"/>
                </a:solidFill>
                <a:latin typeface="Times New Roman" pitchFamily="18" charset="0"/>
                <a:ea typeface="Calibri"/>
                <a:cs typeface="Times New Roman" pitchFamily="18" charset="0"/>
                <a:sym typeface="Calibri"/>
              </a:rPr>
              <a:t>, күндіз 24-26 градус жылы.</a:t>
            </a:r>
          </a:p>
          <a:p>
            <a:pPr algn="just">
              <a:defRPr sz="1200">
                <a:latin typeface="Times New Roman"/>
                <a:ea typeface="Times New Roman"/>
                <a:cs typeface="Times New Roman"/>
                <a:sym typeface="Times New Roman"/>
              </a:defRPr>
            </a:pPr>
            <a:endParaRPr lang="ru-RU" dirty="0"/>
          </a:p>
          <a:p>
            <a:pPr indent="182563" algn="ctr" eaLnBrk="1" fontAlgn="auto" hangingPunct="1">
              <a:spcBef>
                <a:spcPts val="0"/>
              </a:spcBef>
              <a:spcAft>
                <a:spcPts val="0"/>
              </a:spcAft>
              <a:buFont typeface="Arial" panose="020B0604020202020204" pitchFamily="34" charset="0"/>
              <a:buNone/>
              <a:defRPr/>
            </a:pPr>
            <a:r>
              <a:rPr lang="ru-RU" altLang="ru-RU" sz="1200" b="1" kern="0" dirty="0">
                <a:solidFill>
                  <a:srgbClr val="000000"/>
                </a:solidFill>
                <a:latin typeface="Times New Roman" pitchFamily="18" charset="0"/>
                <a:ea typeface="Calibri"/>
                <a:cs typeface="Times New Roman" pitchFamily="18" charset="0"/>
                <a:sym typeface="Calibri"/>
              </a:rPr>
              <a:t>2025 </a:t>
            </a:r>
            <a:r>
              <a:rPr lang="ru-RU" altLang="ru-RU" sz="1200" b="1" kern="0" dirty="0" err="1">
                <a:solidFill>
                  <a:srgbClr val="000000"/>
                </a:solidFill>
                <a:latin typeface="Times New Roman" pitchFamily="18" charset="0"/>
                <a:ea typeface="Calibri"/>
                <a:cs typeface="Times New Roman" pitchFamily="18" charset="0"/>
                <a:sym typeface="Calibri"/>
              </a:rPr>
              <a:t>жылғы</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dirty="0">
                <a:latin typeface="Times New Roman" pitchFamily="18" charset="0"/>
                <a:ea typeface="Calibri"/>
                <a:cs typeface="Times New Roman" pitchFamily="18" charset="0"/>
              </a:rPr>
              <a:t>11</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маусым</a:t>
            </a:r>
            <a:r>
              <a:rPr lang="kk-KZ" altLang="ru-RU" sz="1200" b="1" kern="0" dirty="0">
                <a:solidFill>
                  <a:srgbClr val="000000"/>
                </a:solidFill>
                <a:latin typeface="Times New Roman" pitchFamily="18" charset="0"/>
                <a:ea typeface="Calibri"/>
                <a:cs typeface="Times New Roman" pitchFamily="18" charset="0"/>
                <a:sym typeface="Calibri"/>
              </a:rPr>
              <a:t>ға </a:t>
            </a:r>
          </a:p>
          <a:p>
            <a:pPr indent="182563" algn="ctr" eaLnBrk="1" fontAlgn="auto" hangingPunct="1">
              <a:spcBef>
                <a:spcPts val="0"/>
              </a:spcBef>
              <a:spcAft>
                <a:spcPts val="0"/>
              </a:spcAft>
              <a:buFont typeface="Arial" panose="020B0604020202020204" pitchFamily="34" charset="0"/>
              <a:buNone/>
              <a:defRPr/>
            </a:pPr>
            <a:r>
              <a:rPr lang="kk-KZ" altLang="ru-RU" sz="1200" b="1" dirty="0">
                <a:latin typeface="Times New Roman" pitchFamily="18" charset="0"/>
                <a:ea typeface="Calibri"/>
                <a:cs typeface="Times New Roman" pitchFamily="18" charset="0"/>
              </a:rPr>
              <a:t>10</a:t>
            </a:r>
            <a:r>
              <a:rPr lang="kk-KZ" altLang="ru-RU" sz="1200" b="1" kern="0" dirty="0">
                <a:solidFill>
                  <a:srgbClr val="000000"/>
                </a:solidFill>
                <a:latin typeface="Times New Roman" pitchFamily="18" charset="0"/>
                <a:ea typeface="Calibri"/>
                <a:cs typeface="Times New Roman" pitchFamily="18" charset="0"/>
                <a:sym typeface="Calibri"/>
              </a:rPr>
              <a:t> маусым </a:t>
            </a:r>
            <a:r>
              <a:rPr lang="ru-RU" sz="1200" b="1" kern="0" dirty="0" err="1">
                <a:solidFill>
                  <a:srgbClr val="000000"/>
                </a:solidFill>
                <a:latin typeface="Times New Roman" pitchFamily="18" charset="0"/>
                <a:ea typeface="Calibri"/>
                <a:cs typeface="Times New Roman" pitchFamily="18" charset="0"/>
                <a:sym typeface="Calibri"/>
              </a:rPr>
              <a:t>сағ</a:t>
            </a:r>
            <a:r>
              <a:rPr lang="ru-RU" sz="1200" b="1" kern="0" dirty="0">
                <a:solidFill>
                  <a:srgbClr val="000000"/>
                </a:solidFill>
                <a:latin typeface="Times New Roman" pitchFamily="18" charset="0"/>
                <a:ea typeface="Calibri"/>
                <a:cs typeface="Times New Roman" pitchFamily="18" charset="0"/>
                <a:sym typeface="Calibri"/>
              </a:rPr>
              <a:t>. 20-дан </a:t>
            </a:r>
            <a:r>
              <a:rPr lang="ru-RU" sz="1200" b="1" dirty="0">
                <a:latin typeface="Times New Roman" pitchFamily="18" charset="0"/>
                <a:ea typeface="Calibri"/>
                <a:cs typeface="Times New Roman" pitchFamily="18" charset="0"/>
              </a:rPr>
              <a:t>11</a:t>
            </a:r>
            <a:r>
              <a:rPr lang="kk-KZ" sz="1200" b="1" kern="0" dirty="0">
                <a:solidFill>
                  <a:srgbClr val="000000"/>
                </a:solidFill>
                <a:latin typeface="Times New Roman" pitchFamily="18" charset="0"/>
                <a:ea typeface="Calibri"/>
                <a:cs typeface="Times New Roman" pitchFamily="18" charset="0"/>
                <a:sym typeface="Calibri"/>
              </a:rPr>
              <a:t> маусым </a:t>
            </a:r>
            <a:r>
              <a:rPr lang="ru-RU" sz="1200" b="1" kern="0" dirty="0" err="1">
                <a:solidFill>
                  <a:srgbClr val="000000"/>
                </a:solidFill>
                <a:latin typeface="Times New Roman" pitchFamily="18" charset="0"/>
                <a:ea typeface="Calibri"/>
                <a:cs typeface="Times New Roman" pitchFamily="18" charset="0"/>
                <a:sym typeface="Calibri"/>
              </a:rPr>
              <a:t>сағ</a:t>
            </a:r>
            <a:r>
              <a:rPr lang="ru-RU" sz="1200" b="1" kern="0" dirty="0">
                <a:solidFill>
                  <a:srgbClr val="000000"/>
                </a:solidFill>
                <a:latin typeface="Times New Roman" pitchFamily="18" charset="0"/>
                <a:ea typeface="Calibri"/>
                <a:cs typeface="Times New Roman" pitchFamily="18" charset="0"/>
                <a:sym typeface="Calibri"/>
              </a:rPr>
              <a:t>. 08-ге </a:t>
            </a:r>
            <a:r>
              <a:rPr lang="ru-RU" sz="1200" b="1" kern="0" dirty="0" err="1">
                <a:solidFill>
                  <a:srgbClr val="000000"/>
                </a:solidFill>
                <a:latin typeface="Times New Roman" pitchFamily="18" charset="0"/>
                <a:ea typeface="Calibri"/>
                <a:cs typeface="Times New Roman" pitchFamily="18" charset="0"/>
                <a:sym typeface="Calibri"/>
              </a:rPr>
              <a:t>дейін</a:t>
            </a:r>
            <a:endParaRPr lang="ru-RU" sz="120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endParaRPr lang="ru-RU" sz="1200" b="1" kern="0" dirty="0">
              <a:solidFill>
                <a:srgbClr val="000000"/>
              </a:solidFill>
              <a:latin typeface="Times New Roman" pitchFamily="18" charset="0"/>
              <a:ea typeface="Calibri"/>
              <a:cs typeface="Times New Roman" pitchFamily="18" charset="0"/>
              <a:sym typeface="Calibri"/>
            </a:endParaRPr>
          </a:p>
          <a:p>
            <a:pPr indent="182563" algn="just" eaLnBrk="1" fontAlgn="auto">
              <a:spcBef>
                <a:spcPts val="0"/>
              </a:spcBef>
              <a:spcAft>
                <a:spcPts val="0"/>
              </a:spcAft>
              <a:buFont typeface="Arial" panose="020B0604020202020204" pitchFamily="34" charset="0"/>
              <a:buNone/>
              <a:defRPr/>
            </a:pPr>
            <a:r>
              <a:rPr lang="kk-KZ" sz="1200" kern="0" dirty="0">
                <a:solidFill>
                  <a:prstClr val="black"/>
                </a:solidFill>
                <a:latin typeface="Times New Roman" pitchFamily="18" charset="0"/>
                <a:ea typeface="Calibri"/>
                <a:cs typeface="Times New Roman" pitchFamily="18" charset="0"/>
                <a:sym typeface="Calibri"/>
              </a:rPr>
              <a:t>   Көшпелі бұлтты, </a:t>
            </a:r>
            <a:r>
              <a:rPr lang="kk-KZ" altLang="ru-RU" sz="1200" kern="0" dirty="0">
                <a:solidFill>
                  <a:srgbClr val="000000"/>
                </a:solidFill>
                <a:latin typeface="Times New Roman" panose="02020603050405020304" pitchFamily="18" charset="0"/>
                <a:ea typeface="Calibri"/>
                <a:cs typeface="Times New Roman" panose="02020603050405020304" pitchFamily="18" charset="0"/>
                <a:sym typeface="Calibri"/>
              </a:rPr>
              <a:t>жауын-шашынсыз</a:t>
            </a:r>
            <a:r>
              <a:rPr lang="ru-RU" altLang="ru-RU" sz="1200" dirty="0">
                <a:latin typeface="Times New Roman" panose="02020603050405020304" pitchFamily="18" charset="0"/>
                <a:ea typeface="Calibri"/>
                <a:cs typeface="Times New Roman" panose="02020603050405020304" pitchFamily="18" charset="0"/>
              </a:rPr>
              <a:t>. Ш</a:t>
            </a:r>
            <a:r>
              <a:rPr lang="kk-KZ" sz="1200" dirty="0">
                <a:solidFill>
                  <a:prstClr val="black"/>
                </a:solidFill>
                <a:latin typeface="Times New Roman" pitchFamily="18" charset="0"/>
                <a:ea typeface="Calibri"/>
                <a:cs typeface="Times New Roman" pitchFamily="18" charset="0"/>
              </a:rPr>
              <a:t>ығыстан  жел соғады, </a:t>
            </a:r>
            <a:r>
              <a:rPr lang="kk-KZ" sz="1200" kern="0" dirty="0">
                <a:solidFill>
                  <a:prstClr val="black"/>
                </a:solidFill>
                <a:latin typeface="Times New Roman" pitchFamily="18" charset="0"/>
                <a:ea typeface="Calibri"/>
                <a:cs typeface="Times New Roman" pitchFamily="18" charset="0"/>
                <a:sym typeface="Calibri"/>
              </a:rPr>
              <a:t>күші 9-14</a:t>
            </a:r>
            <a:r>
              <a:rPr lang="kk-KZ" sz="1200" dirty="0">
                <a:solidFill>
                  <a:prstClr val="black"/>
                </a:solidFill>
                <a:latin typeface="Times New Roman" pitchFamily="18" charset="0"/>
                <a:ea typeface="Calibri"/>
                <a:cs typeface="Times New Roman" pitchFamily="18" charset="0"/>
              </a:rPr>
              <a:t> </a:t>
            </a:r>
            <a:r>
              <a:rPr lang="ru-RU" sz="1200" kern="0" dirty="0">
                <a:solidFill>
                  <a:prstClr val="black"/>
                </a:solidFill>
                <a:latin typeface="Times New Roman" pitchFamily="18" charset="0"/>
                <a:ea typeface="Calibri"/>
                <a:cs typeface="Times New Roman" pitchFamily="18" charset="0"/>
                <a:sym typeface="Calibri"/>
              </a:rPr>
              <a:t>м/с. </a:t>
            </a:r>
            <a:r>
              <a:rPr lang="kk-KZ" sz="1200" kern="0" dirty="0">
                <a:solidFill>
                  <a:prstClr val="black"/>
                </a:solidFill>
                <a:latin typeface="Times New Roman" pitchFamily="18" charset="0"/>
                <a:ea typeface="Calibri"/>
                <a:cs typeface="Times New Roman" pitchFamily="18" charset="0"/>
                <a:sym typeface="Calibri"/>
              </a:rPr>
              <a:t>Ауа температурасы 13-15 градус жылы.</a:t>
            </a:r>
          </a:p>
        </p:txBody>
      </p:sp>
      <p:graphicFrame>
        <p:nvGraphicFramePr>
          <p:cNvPr id="27" name="Table"/>
          <p:cNvGraphicFramePr/>
          <p:nvPr>
            <p:extLst>
              <p:ext uri="{D42A27DB-BD31-4B8C-83A1-F6EECF244321}">
                <p14:modId xmlns:p14="http://schemas.microsoft.com/office/powerpoint/2010/main" val="2267938457"/>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a:latin typeface="Times New Roman"/>
                          <a:ea typeface="Times New Roman"/>
                          <a:cs typeface="Times New Roman"/>
                          <a:sym typeface="Times New Roman"/>
                        </a:rPr>
                        <a:t>Нақты шоғырлану, мкг/м3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86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798</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63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44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47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5,9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ru-RU" dirty="0"/>
              <a:t>09 </a:t>
            </a:r>
            <a:r>
              <a:rPr lang="ru-RU" dirty="0" err="1"/>
              <a:t>маусым</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25232" y="2997931"/>
            <a:ext cx="4679950" cy="461661"/>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kk-KZ" sz="1200" b="1" dirty="0">
                <a:solidFill>
                  <a:schemeClr val="tx1"/>
                </a:solidFill>
                <a:latin typeface="Times New Roman" panose="02020603050405020304" pitchFamily="18" charset="0"/>
                <a:cs typeface="Times New Roman" panose="02020603050405020304" pitchFamily="18" charset="0"/>
              </a:rPr>
              <a:t>түнде жиналуына </a:t>
            </a:r>
            <a:r>
              <a:rPr lang="kk-KZ" altLang="en-US" sz="1200" dirty="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t>Астана қаласында атмосфералық ауаның ластану деңгейін бақылау 10 бақылау бекетінде жүргізіледі:</a:t>
            </a:r>
          </a:p>
          <a:p>
            <a:pPr>
              <a:defRPr sz="1200">
                <a:latin typeface="Times New Roman"/>
                <a:ea typeface="Times New Roman"/>
                <a:cs typeface="Times New Roman"/>
                <a:sym typeface="Times New Roman"/>
              </a:defRPr>
            </a:pPr>
            <a:r>
              <a:t>№ 1 бекет – Жамбыл к-сі, 11;</a:t>
            </a:r>
          </a:p>
          <a:p>
            <a:pPr>
              <a:defRPr sz="1200">
                <a:latin typeface="Times New Roman"/>
                <a:ea typeface="Times New Roman"/>
                <a:cs typeface="Times New Roman"/>
                <a:sym typeface="Times New Roman"/>
              </a:defRPr>
            </a:pPr>
            <a:r>
              <a:t>№ 2 бекет –  проспект Республики, 35 (школа № 3);</a:t>
            </a:r>
          </a:p>
          <a:p>
            <a:pPr>
              <a:defRPr sz="1200">
                <a:latin typeface="Times New Roman"/>
                <a:ea typeface="Times New Roman"/>
                <a:cs typeface="Times New Roman"/>
                <a:sym typeface="Times New Roman"/>
              </a:defRPr>
            </a:pPr>
            <a:r>
              <a:t>№ 3 бекет –  Телжан Шонанович 47, район лесозавода;</a:t>
            </a:r>
          </a:p>
          <a:p>
            <a:pPr>
              <a:defRPr sz="1200">
                <a:latin typeface="Times New Roman"/>
                <a:ea typeface="Times New Roman"/>
                <a:cs typeface="Times New Roman"/>
                <a:sym typeface="Times New Roman"/>
              </a:defRPr>
            </a:pPr>
            <a:r>
              <a:t>№ 4 бекет –  Лепсі көшесі, 38</a:t>
            </a:r>
          </a:p>
          <a:p>
            <a:pPr>
              <a:defRPr sz="1200">
                <a:latin typeface="Times New Roman"/>
                <a:ea typeface="Times New Roman"/>
                <a:cs typeface="Times New Roman"/>
                <a:sym typeface="Times New Roman"/>
              </a:defRPr>
            </a:pPr>
            <a:r>
              <a:t>№ 5 бекет –  Тұран даңғылы, 2/1 орталық құтқару станциясы;</a:t>
            </a:r>
          </a:p>
          <a:p>
            <a:pPr>
              <a:defRPr sz="1200">
                <a:latin typeface="Times New Roman"/>
                <a:ea typeface="Times New Roman"/>
                <a:cs typeface="Times New Roman"/>
                <a:sym typeface="Times New Roman"/>
              </a:defRPr>
            </a:pPr>
            <a:r>
              <a:t>№ 6 бекет – Ақжол к-сі, «Астана Тазалық» сарқынды сулар тұндырғышының ауданы;</a:t>
            </a:r>
          </a:p>
          <a:p>
            <a:pPr>
              <a:defRPr sz="1200">
                <a:latin typeface="Times New Roman"/>
                <a:ea typeface="Times New Roman"/>
                <a:cs typeface="Times New Roman"/>
                <a:sym typeface="Times New Roman"/>
              </a:defRPr>
            </a:pPr>
            <a:r>
              <a:t>№ 7 бекет –  Түркістан к-сі, 2/1 (РФММ);</a:t>
            </a:r>
          </a:p>
          <a:p>
            <a:pPr>
              <a:defRPr sz="1200">
                <a:latin typeface="Times New Roman"/>
                <a:ea typeface="Times New Roman"/>
                <a:cs typeface="Times New Roman"/>
                <a:sym typeface="Times New Roman"/>
              </a:defRPr>
            </a:pPr>
            <a:r>
              <a:t>№ 8 бекет –  Бабатайұлы к-сі, 24 үй, Көктал-1, Сарыарқа ауданы;</a:t>
            </a:r>
          </a:p>
          <a:p>
            <a:pPr>
              <a:defRPr sz="1200">
                <a:latin typeface="Times New Roman"/>
                <a:ea typeface="Times New Roman"/>
                <a:cs typeface="Times New Roman"/>
                <a:sym typeface="Times New Roman"/>
              </a:defRPr>
            </a:pPr>
            <a:r>
              <a:t>№ 9 бекет – А. Байтұрсынов көшесі, 25, Х. Сұлтан мешіті, Алматы ауданы;</a:t>
            </a:r>
          </a:p>
          <a:p>
            <a:pPr>
              <a:defRPr sz="1200">
                <a:latin typeface="Times New Roman"/>
                <a:ea typeface="Times New Roman"/>
                <a:cs typeface="Times New Roman"/>
                <a:sym typeface="Times New Roman"/>
              </a:defRPr>
            </a:pPr>
            <a:r>
              <a:t>№ 10 бекет –  қ. Мұңайтпасов к-сі, 13, Алматы ауданы.</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Туяк</a:t>
            </a:r>
            <a:r>
              <a:rPr lang="ru-RU" sz="1200" dirty="0">
                <a:latin typeface="Times New Roman"/>
                <a:ea typeface="Times New Roman"/>
                <a:cs typeface="Times New Roman"/>
                <a:sym typeface="Times New Roman"/>
              </a:rPr>
              <a:t> С</a:t>
            </a:r>
            <a:r>
              <a:rPr sz="1200" dirty="0">
                <a:latin typeface="Times New Roman"/>
                <a:ea typeface="Times New Roman"/>
                <a:cs typeface="Times New Roman"/>
                <a:sym typeface="Times New Roman"/>
              </a:rPr>
              <a:t>. /</a:t>
            </a:r>
            <a:r>
              <a:rPr lang="kk-KZ" sz="1200" dirty="0">
                <a:latin typeface="Times New Roman"/>
                <a:ea typeface="Times New Roman"/>
                <a:cs typeface="Times New Roman"/>
                <a:sym typeface="Times New Roman"/>
              </a:rPr>
              <a:t>Пірімжар А.</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890</TotalTime>
  <Words>650</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53</cp:revision>
  <dcterms:modified xsi:type="dcterms:W3CDTF">2025-06-09T08:24:02Z</dcterms:modified>
</cp:coreProperties>
</file>