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9" d="100"/>
          <a:sy n="89" d="100"/>
        </p:scale>
        <p:origin x="300"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23005927"/>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164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маусым</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114301"/>
            <a:ext cx="4681538"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14</a:t>
            </a:r>
            <a:r>
              <a:rPr lang="kk-KZ" sz="1200" b="1" dirty="0" smtClean="0">
                <a:solidFill>
                  <a:prstClr val="black"/>
                </a:solidFill>
                <a:latin typeface="Times New Roman" panose="02020603050405020304" pitchFamily="18" charset="0"/>
                <a:cs typeface="Times New Roman" panose="02020603050405020304" pitchFamily="18" charset="0"/>
              </a:rPr>
              <a:t> маусым</a:t>
            </a:r>
            <a:endParaRPr lang="kk-KZ" sz="1200" b="1" dirty="0">
              <a:solidFill>
                <a:prstClr val="black"/>
              </a:solidFill>
              <a:latin typeface="Times New Roman" panose="02020603050405020304" pitchFamily="18" charset="0"/>
              <a:cs typeface="Times New Roman" panose="02020603050405020304" pitchFamily="18" charset="0"/>
            </a:endParaRPr>
          </a:p>
          <a:p>
            <a:pPr algn="just"/>
            <a:r>
              <a:rPr lang="kk-KZ" altLang="ru-RU" sz="1200" b="1" dirty="0" smtClean="0">
                <a:solidFill>
                  <a:prstClr val="black"/>
                </a:solidFill>
                <a:latin typeface="Times New Roman" panose="02020603050405020304" pitchFamily="18" charset="0"/>
                <a:cs typeface="Times New Roman" panose="02020603050405020304" pitchFamily="18" charset="0"/>
              </a:rPr>
              <a:t>13  </a:t>
            </a:r>
            <a:r>
              <a:rPr lang="kk-KZ" sz="1200" b="1" dirty="0">
                <a:solidFill>
                  <a:prstClr val="black"/>
                </a:solidFill>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14</a:t>
            </a:r>
            <a:r>
              <a:rPr lang="kk-KZ" sz="1200" b="1" dirty="0" smtClean="0">
                <a:solidFill>
                  <a:prstClr val="black"/>
                </a:solidFill>
                <a:latin typeface="Times New Roman" panose="02020603050405020304" pitchFamily="18" charset="0"/>
                <a:cs typeface="Times New Roman" panose="02020603050405020304" pitchFamily="18" charset="0"/>
              </a:rPr>
              <a:t> 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pPr lvl="0" algn="just"/>
            <a:r>
              <a:rPr lang="kk-KZ" sz="1200" dirty="0">
                <a:latin typeface="Times New Roman" panose="02020603050405020304" pitchFamily="18" charset="0"/>
                <a:cs typeface="Times New Roman" panose="02020603050405020304" pitchFamily="18" charset="0"/>
              </a:rPr>
              <a:t>Көшпелі б</a:t>
            </a:r>
            <a:r>
              <a:rPr lang="ru-RU" sz="1200" dirty="0" err="1">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таңертең </a:t>
            </a:r>
            <a:r>
              <a:rPr lang="en-US" sz="1200" dirty="0" smtClean="0">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және </a:t>
            </a:r>
            <a:r>
              <a:rPr lang="kk-KZ" sz="1200" dirty="0" smtClean="0">
                <a:latin typeface="Times New Roman" panose="02020603050405020304" pitchFamily="18" charset="0"/>
                <a:cs typeface="Times New Roman" panose="02020603050405020304" pitchFamily="18" charset="0"/>
              </a:rPr>
              <a:t>күндіз жаңбыр, найзағай</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Солтүстік-батыстан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күші 5-10,</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күндіз</a:t>
            </a:r>
            <a:r>
              <a:rPr lang="kk-KZ" sz="1200" kern="900" dirty="0" smtClean="0">
                <a:solidFill>
                  <a:srgbClr val="000000"/>
                </a:solidFill>
                <a:latin typeface="Times New Roman" panose="02020603050405020304" pitchFamily="18" charset="0"/>
                <a:ea typeface="Times New Roman" panose="02020603050405020304" pitchFamily="18" charset="0"/>
              </a:rPr>
              <a:t> 9-14,</a:t>
            </a:r>
            <a:r>
              <a:rPr lang="kk-KZ" sz="1200" kern="900" dirty="0">
                <a:solidFill>
                  <a:srgbClr val="000000"/>
                </a:solidFill>
                <a:latin typeface="Times New Roman" panose="02020603050405020304" pitchFamily="18" charset="0"/>
                <a:ea typeface="Times New Roman" panose="02020603050405020304" pitchFamily="18" charset="0"/>
              </a:rPr>
              <a:t> екпіні </a:t>
            </a:r>
            <a:r>
              <a:rPr lang="kk-KZ" sz="1200" kern="900" dirty="0" smtClean="0">
                <a:solidFill>
                  <a:srgbClr val="000000"/>
                </a:solidFill>
                <a:latin typeface="Times New Roman" panose="02020603050405020304" pitchFamily="18" charset="0"/>
                <a:ea typeface="Times New Roman" panose="02020603050405020304" pitchFamily="18" charset="0"/>
              </a:rPr>
              <a:t> 15-20 </a:t>
            </a:r>
            <a:r>
              <a:rPr lang="ru-RU" sz="1200" dirty="0" smtClean="0">
                <a:solidFill>
                  <a:prstClr val="black"/>
                </a:solidFill>
                <a:latin typeface="Times New Roman" panose="02020603050405020304" pitchFamily="18" charset="0"/>
                <a:cs typeface="Times New Roman" panose="02020603050405020304" pitchFamily="18" charset="0"/>
              </a:rPr>
              <a:t>м/с</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15-17,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28-30 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15 маусым</a:t>
            </a:r>
            <a:endParaRPr lang="kk-KZ" sz="1200" b="1" dirty="0">
              <a:solidFill>
                <a:prstClr val="black"/>
              </a:solidFill>
              <a:latin typeface="Times New Roman" panose="02020603050405020304" pitchFamily="18" charset="0"/>
              <a:cs typeface="Times New Roman" panose="02020603050405020304" pitchFamily="18" charset="0"/>
            </a:endParaRPr>
          </a:p>
          <a:p>
            <a:pPr algn="just"/>
            <a:r>
              <a:rPr lang="kk-KZ" sz="1200" b="1" dirty="0" smtClean="0">
                <a:solidFill>
                  <a:prstClr val="black"/>
                </a:solidFill>
                <a:latin typeface="Times New Roman" panose="02020603050405020304" pitchFamily="18" charset="0"/>
                <a:cs typeface="Times New Roman" panose="02020603050405020304" pitchFamily="18" charset="0"/>
              </a:rPr>
              <a:t> 14 маусым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15 мусым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a:t>
            </a:r>
            <a:r>
              <a:rPr lang="ru-RU" sz="1200" dirty="0" err="1">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жауын-шашынсыз. </a:t>
            </a:r>
            <a:r>
              <a:rPr lang="kk-KZ" sz="1200" kern="900" dirty="0">
                <a:solidFill>
                  <a:srgbClr val="000000"/>
                </a:solidFill>
                <a:latin typeface="Times New Roman" panose="02020603050405020304" pitchFamily="18" charset="0"/>
                <a:ea typeface="Times New Roman" panose="02020603050405020304" pitchFamily="18" charset="0"/>
              </a:rPr>
              <a:t>Солтүстік-батыстан </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жел </a:t>
            </a:r>
            <a:r>
              <a:rPr lang="kk-KZ" sz="1200" kern="900" dirty="0" smtClean="0">
                <a:solidFill>
                  <a:srgbClr val="000000"/>
                </a:solidFill>
                <a:latin typeface="Times New Roman" panose="02020603050405020304" pitchFamily="18" charset="0"/>
                <a:ea typeface="Times New Roman" panose="02020603050405020304" pitchFamily="18" charset="0"/>
              </a:rPr>
              <a:t>соғады, </a:t>
            </a:r>
            <a:r>
              <a:rPr lang="kk-KZ" sz="1200" kern="900">
                <a:solidFill>
                  <a:srgbClr val="000000"/>
                </a:solidFill>
                <a:latin typeface="Times New Roman" panose="02020603050405020304" pitchFamily="18" charset="0"/>
                <a:ea typeface="Times New Roman" panose="02020603050405020304" pitchFamily="18" charset="0"/>
              </a:rPr>
              <a:t>күші </a:t>
            </a:r>
            <a:r>
              <a:rPr lang="kk-KZ" sz="1200" kern="900" smtClean="0">
                <a:solidFill>
                  <a:srgbClr val="000000"/>
                </a:solidFill>
                <a:latin typeface="Times New Roman" panose="02020603050405020304" pitchFamily="18" charset="0"/>
                <a:ea typeface="Times New Roman" panose="02020603050405020304" pitchFamily="18" charset="0"/>
              </a:rPr>
              <a:t>9-14 </a:t>
            </a:r>
            <a:r>
              <a:rPr lang="kk-KZ" sz="1200" kern="900" dirty="0" smtClean="0">
                <a:solidFill>
                  <a:srgbClr val="000000"/>
                </a:solidFill>
                <a:latin typeface="Times New Roman" panose="02020603050405020304" pitchFamily="18" charset="0"/>
                <a:ea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15-17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75157540"/>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13 </a:t>
            </a:r>
            <a:r>
              <a:rPr lang="kk-KZ" sz="1200" b="1" dirty="0" smtClean="0">
                <a:solidFill>
                  <a:prstClr val="black"/>
                </a:solidFill>
                <a:latin typeface="Times New Roman" panose="02020603050405020304" pitchFamily="18" charset="0"/>
                <a:cs typeface="Times New Roman" panose="02020603050405020304" pitchFamily="18" charset="0"/>
              </a:rPr>
              <a:t>маусым</a:t>
            </a:r>
          </a:p>
          <a:p>
            <a:pPr lvl="0"/>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4250" y="2391006"/>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prstClr val="black"/>
                </a:solidFill>
                <a:latin typeface="Times New Roman" panose="02020603050405020304" pitchFamily="18" charset="0"/>
                <a:cs typeface="Times New Roman" panose="02020603050405020304" pitchFamily="18" charset="0"/>
              </a:rPr>
              <a:t>14 маусым, түнде 15 </a:t>
            </a:r>
            <a:r>
              <a:rPr lang="kk-KZ" sz="1200" dirty="0">
                <a:solidFill>
                  <a:prstClr val="black"/>
                </a:solidFill>
                <a:latin typeface="Times New Roman" panose="02020603050405020304" pitchFamily="18" charset="0"/>
                <a:cs typeface="Times New Roman" panose="02020603050405020304" pitchFamily="18" charset="0"/>
              </a:rPr>
              <a:t>маусым 2025 ж. метеорологиялық жағдайлар қала атмосферасында ластаушы заттардың </a:t>
            </a:r>
            <a:r>
              <a:rPr lang="ru-RU" sz="1200" dirty="0" err="1">
                <a:solidFill>
                  <a:prstClr val="black"/>
                </a:solidFill>
                <a:latin typeface="Times New Roman" panose="02020603050405020304" pitchFamily="18" charset="0"/>
                <a:cs typeface="Times New Roman" panose="02020603050405020304" pitchFamily="18" charset="0"/>
              </a:rPr>
              <a:t>сейілу</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ықпал етеді.</a:t>
            </a:r>
          </a:p>
          <a:p>
            <a:pPr algn="just"/>
            <a:r>
              <a:rPr lang="kk-KZ" sz="12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төмендеуі болады деп күтілуде</a:t>
            </a: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dirty="0" smtClean="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24802</TotalTime>
  <Words>591</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4843</cp:revision>
  <cp:lastPrinted>2021-07-01T07:38:07Z</cp:lastPrinted>
  <dcterms:created xsi:type="dcterms:W3CDTF">2018-03-27T06:03:00Z</dcterms:created>
  <dcterms:modified xsi:type="dcterms:W3CDTF">2025-06-13T09:24:59Z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