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4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789544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8" y="212042"/>
            <a:ext cx="4808536" cy="1938992"/>
          </a:xfrm>
          <a:prstGeom prst="rect">
            <a:avLst/>
          </a:prstGeom>
        </p:spPr>
        <p:txBody>
          <a:bodyPr wrap="square">
            <a:spAutoFit/>
          </a:bodyPr>
          <a:lstStyle/>
          <a:p>
            <a:pPr algn="ctr">
              <a:spcBef>
                <a:spcPts val="0"/>
              </a:spcBef>
              <a:defRPr/>
            </a:pPr>
            <a:r>
              <a:rPr lang="kk-KZ" altLang="ru-RU" sz="1100" b="1" dirty="0">
                <a:solidFill>
                  <a:prstClr val="black"/>
                </a:solidFill>
                <a:latin typeface="Times New Roman" panose="02020603050405020304" pitchFamily="18" charset="0"/>
                <a:cs typeface="Times New Roman" panose="02020603050405020304" pitchFamily="18" charset="0"/>
              </a:rPr>
              <a:t>Өскемен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algn="ctr">
              <a:spcBef>
                <a:spcPts val="0"/>
              </a:spcBef>
              <a:defRPr/>
            </a:pPr>
            <a:r>
              <a:rPr lang="ru-RU" altLang="ru-RU" sz="1100" b="1" dirty="0">
                <a:latin typeface="Times New Roman" panose="02020603050405020304" pitchFamily="18" charset="0"/>
                <a:cs typeface="Times New Roman" panose="02020603050405020304" pitchFamily="18" charset="0"/>
              </a:rPr>
              <a:t>202</a:t>
            </a:r>
            <a:r>
              <a:rPr lang="" altLang="ru-RU" sz="1100" b="1" dirty="0">
                <a:latin typeface="Times New Roman" panose="02020603050405020304" pitchFamily="18" charset="0"/>
                <a:cs typeface="Times New Roman" panose="02020603050405020304" pitchFamily="18" charset="0"/>
              </a:rPr>
              <a:t>5</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 altLang="ru-RU" sz="1100" b="1" dirty="0" smtClean="0">
                <a:latin typeface="Times New Roman" panose="02020603050405020304" pitchFamily="18" charset="0"/>
                <a:cs typeface="Times New Roman" panose="02020603050405020304" pitchFamily="18" charset="0"/>
              </a:rPr>
              <a:t>1</a:t>
            </a:r>
            <a:r>
              <a:rPr lang="kk-KZ" altLang="ru-RU" sz="1100" b="1" dirty="0">
                <a:latin typeface="Times New Roman" panose="02020603050405020304" pitchFamily="18" charset="0"/>
                <a:cs typeface="Times New Roman" panose="02020603050405020304" pitchFamily="18" charset="0"/>
              </a:rPr>
              <a:t>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маусымға</a:t>
            </a:r>
            <a:endParaRPr lang="ru-RU" altLang="ru-RU" sz="1100" b="1" dirty="0">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latin typeface="Times New Roman" pitchFamily="18" charset="0"/>
                <a:cs typeface="Times New Roman" pitchFamily="18" charset="0"/>
              </a:rPr>
              <a:t>1</a:t>
            </a:r>
            <a:r>
              <a:rPr lang="kk-KZ" altLang="ru-RU" sz="1100" b="1" dirty="0">
                <a:latin typeface="Times New Roman" pitchFamily="18" charset="0"/>
                <a:cs typeface="Times New Roman" pitchFamily="18" charset="0"/>
              </a:rPr>
              <a:t>3</a:t>
            </a:r>
            <a:r>
              <a:rPr lang="kk-KZ" alt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маусым </a:t>
            </a:r>
            <a:r>
              <a:rPr lang="ru-RU" altLang="ru-RU" sz="1100" b="1" dirty="0">
                <a:latin typeface="Times New Roman" panose="02020603050405020304" pitchFamily="18" charset="0"/>
                <a:cs typeface="Times New Roman" panose="02020603050405020304" pitchFamily="18" charset="0"/>
              </a:rPr>
              <a:t>2</a:t>
            </a:r>
            <a:r>
              <a:rPr lang="" altLang="ru-RU" sz="1100" b="1" dirty="0">
                <a:latin typeface="Times New Roman" panose="02020603050405020304" pitchFamily="18" charset="0"/>
                <a:cs typeface="Times New Roman" panose="02020603050405020304" pitchFamily="18" charset="0"/>
              </a:rPr>
              <a:t>0</a:t>
            </a:r>
            <a:r>
              <a:rPr lang="ru-RU" altLang="ru-RU" sz="1100" b="1" dirty="0">
                <a:latin typeface="Times New Roman" panose="02020603050405020304" pitchFamily="18" charset="0"/>
                <a:cs typeface="Times New Roman" panose="02020603050405020304" pitchFamily="18" charset="0"/>
              </a:rPr>
              <a:t>-</a:t>
            </a:r>
            <a:r>
              <a:rPr lang="ru-RU" altLang="ru-RU" sz="1100" b="1" dirty="0" err="1">
                <a:latin typeface="Times New Roman" panose="02020603050405020304" pitchFamily="18" charset="0"/>
                <a:cs typeface="Times New Roman" panose="02020603050405020304" pitchFamily="18" charset="0"/>
              </a:rPr>
              <a:t>ден</a:t>
            </a:r>
            <a:r>
              <a:rPr lang="ru-RU" altLang="ru-RU" sz="1100" b="1" dirty="0">
                <a:latin typeface="Times New Roman" panose="02020603050405020304" pitchFamily="18" charset="0"/>
                <a:cs typeface="Times New Roman" panose="02020603050405020304" pitchFamily="18" charset="0"/>
              </a:rPr>
              <a:t> </a:t>
            </a:r>
            <a:r>
              <a:rPr lang="" altLang="ru-RU" sz="1100" b="1" dirty="0" smtClean="0">
                <a:latin typeface="Times New Roman" panose="02020603050405020304" pitchFamily="18" charset="0"/>
                <a:cs typeface="Times New Roman" panose="02020603050405020304" pitchFamily="18" charset="0"/>
              </a:rPr>
              <a:t>1</a:t>
            </a:r>
            <a:r>
              <a:rPr lang="kk-KZ" altLang="ru-RU" sz="1100" b="1" dirty="0" smtClean="0">
                <a:latin typeface="Times New Roman" panose="02020603050405020304" pitchFamily="18" charset="0"/>
                <a:cs typeface="Times New Roman" panose="02020603050405020304" pitchFamily="18" charset="0"/>
              </a:rPr>
              <a:t>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сағ</a:t>
            </a:r>
            <a:r>
              <a:rPr lang="ru-RU" altLang="ru-RU" sz="1100" b="1" dirty="0">
                <a:latin typeface="Times New Roman" panose="02020603050405020304" pitchFamily="18" charset="0"/>
                <a:cs typeface="Times New Roman" panose="02020603050405020304" pitchFamily="18" charset="0"/>
              </a:rPr>
              <a:t>. 2</a:t>
            </a:r>
            <a:r>
              <a:rPr lang="" altLang="ru-RU" sz="1100" b="1" dirty="0">
                <a:latin typeface="Times New Roman" panose="02020603050405020304" pitchFamily="18" charset="0"/>
                <a:cs typeface="Times New Roman" panose="02020603050405020304" pitchFamily="18" charset="0"/>
              </a:rPr>
              <a:t>0</a:t>
            </a:r>
            <a:r>
              <a:rPr lang="ru-RU" altLang="ru-RU" sz="1100" b="1" dirty="0">
                <a:latin typeface="Times New Roman" panose="02020603050405020304" pitchFamily="18" charset="0"/>
                <a:cs typeface="Times New Roman" panose="02020603050405020304" pitchFamily="18" charset="0"/>
              </a:rPr>
              <a:t>-</a:t>
            </a:r>
            <a:r>
              <a:rPr lang="ru-RU" altLang="ru-RU" sz="1100" b="1" dirty="0" err="1">
                <a:latin typeface="Times New Roman" panose="02020603050405020304" pitchFamily="18" charset="0"/>
                <a:cs typeface="Times New Roman" panose="02020603050405020304" pitchFamily="18" charset="0"/>
              </a:rPr>
              <a:t>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дейін</a:t>
            </a:r>
            <a:endParaRPr lang="ru-RU" altLang="ru-RU" sz="1100" b="1" dirty="0">
              <a:latin typeface="Times New Roman" panose="02020603050405020304" pitchFamily="18" charset="0"/>
              <a:cs typeface="Times New Roman" panose="02020603050405020304" pitchFamily="18" charset="0"/>
            </a:endParaRPr>
          </a:p>
          <a:p>
            <a:pPr algn="just">
              <a:spcBef>
                <a:spcPts val="0"/>
              </a:spcBef>
              <a:defRPr/>
            </a:pP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kk-KZ" sz="1100" dirty="0" smtClean="0">
                <a:solidFill>
                  <a:prstClr val="black"/>
                </a:solidFill>
                <a:latin typeface="Times New Roman" pitchFamily="18" charset="0"/>
                <a:cs typeface="Times New Roman" pitchFamily="18" charset="0"/>
              </a:rPr>
              <a:t>, күннің екінші жартысында өткінші жаңбыр, найзағай. Жел оңтүстік-батыстан, батыстан соғады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күші</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smtClean="0">
                <a:solidFill>
                  <a:prstClr val="black"/>
                </a:solidFill>
                <a:latin typeface="Times New Roman" pitchFamily="18" charset="0"/>
                <a:cs typeface="Times New Roman" pitchFamily="18" charset="0"/>
              </a:rPr>
              <a:t> 1-6, </a:t>
            </a:r>
            <a:r>
              <a:rPr lang="ru-RU" sz="1100" dirty="0" err="1" smtClean="0">
                <a:solidFill>
                  <a:prstClr val="black"/>
                </a:solidFill>
                <a:latin typeface="Times New Roman" pitchFamily="18" charset="0"/>
                <a:cs typeface="Times New Roman" pitchFamily="18" charset="0"/>
              </a:rPr>
              <a:t>күндіз</a:t>
            </a:r>
            <a:r>
              <a:rPr lang="ru-RU" sz="1100" dirty="0" smtClean="0">
                <a:solidFill>
                  <a:prstClr val="black"/>
                </a:solidFill>
                <a:latin typeface="Times New Roman" pitchFamily="18" charset="0"/>
                <a:cs typeface="Times New Roman" pitchFamily="18" charset="0"/>
              </a:rPr>
              <a:t> 7-12</a:t>
            </a:r>
            <a:r>
              <a:rPr lang="ru-RU" sz="1100" dirty="0" smtClean="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8-20</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күндіз</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қатты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ыстық</a:t>
            </a:r>
            <a:r>
              <a:rPr lang="ru-RU" sz="1100" dirty="0" smtClean="0">
                <a:solidFill>
                  <a:prstClr val="black"/>
                </a:solidFill>
                <a:latin typeface="Times New Roman" pitchFamily="18" charset="0"/>
                <a:cs typeface="Times New Roman" pitchFamily="18" charset="0"/>
              </a:rPr>
              <a:t> 33-35 градус.</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100" b="1" dirty="0">
                <a:latin typeface="Times New Roman" pitchFamily="18" charset="0"/>
                <a:cs typeface="Times New Roman" pitchFamily="18" charset="0"/>
              </a:rPr>
              <a:t>202</a:t>
            </a:r>
            <a:r>
              <a:rPr lang="" altLang="ru-RU" sz="1100" b="1" dirty="0">
                <a:latin typeface="Times New Roman" pitchFamily="18" charset="0"/>
                <a:cs typeface="Times New Roman" pitchFamily="18" charset="0"/>
              </a:rPr>
              <a:t>5</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a:t>
            </a:r>
            <a:r>
              <a:rPr lang="kk-KZ" altLang="ru-RU" sz="1100" b="1" dirty="0">
                <a:latin typeface="Times New Roman" pitchFamily="18" charset="0"/>
                <a:cs typeface="Times New Roman" pitchFamily="18" charset="0"/>
              </a:rPr>
              <a:t>5</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маусым</a:t>
            </a:r>
            <a:r>
              <a:rPr lang="kk-KZ" altLang="ru-RU" sz="1100" b="1" dirty="0">
                <a:latin typeface="Times New Roman" pitchFamily="18" charset="0"/>
                <a:cs typeface="Times New Roman" pitchFamily="18" charset="0"/>
              </a:rPr>
              <a:t>ға</a:t>
            </a:r>
            <a:endParaRPr lang="ru-RU" altLang="ru-RU" sz="1100" b="1" dirty="0">
              <a:latin typeface="Times New Roman" pitchFamily="18" charset="0"/>
              <a:cs typeface="Times New Roman" pitchFamily="18" charset="0"/>
            </a:endParaRPr>
          </a:p>
          <a:p>
            <a:pPr indent="182563" algn="ctr">
              <a:spcBef>
                <a:spcPts val="0"/>
              </a:spcBef>
              <a:defRPr/>
            </a:pPr>
            <a:r>
              <a:rPr lang="" altLang="ru-RU" sz="1100" b="1" dirty="0" smtClean="0">
                <a:latin typeface="Times New Roman" pitchFamily="18" charset="0"/>
                <a:cs typeface="Times New Roman" pitchFamily="18" charset="0"/>
              </a:rPr>
              <a:t>1</a:t>
            </a:r>
            <a:r>
              <a:rPr lang="kk-KZ" altLang="ru-RU" sz="1100" b="1" dirty="0" smtClean="0">
                <a:latin typeface="Times New Roman" pitchFamily="18" charset="0"/>
                <a:cs typeface="Times New Roman" pitchFamily="18" charset="0"/>
              </a:rPr>
              <a:t>4</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маусым</a:t>
            </a:r>
            <a:r>
              <a:rPr lang="kk-KZ" altLang="ru-RU" sz="1100" b="1" dirty="0">
                <a:latin typeface="Times New Roman" pitchFamily="18" charset="0"/>
                <a:cs typeface="Times New Roman" pitchFamily="18" charset="0"/>
              </a:rPr>
              <a:t>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a:t>
            </a:r>
            <a:r>
              <a:rPr lang="" sz="1100" b="1" dirty="0">
                <a:latin typeface="Times New Roman" panose="02020603050405020304" pitchFamily="18" charset="0"/>
                <a:cs typeface="Times New Roman" panose="02020603050405020304" pitchFamily="18" charset="0"/>
              </a:rPr>
              <a:t>0</a:t>
            </a:r>
            <a:r>
              <a:rPr lang="ru-RU" sz="1100" b="1" dirty="0">
                <a:latin typeface="Times New Roman" panose="02020603050405020304" pitchFamily="18" charset="0"/>
                <a:cs typeface="Times New Roman" panose="02020603050405020304" pitchFamily="18" charset="0"/>
              </a:rPr>
              <a:t>-</a:t>
            </a:r>
            <a:r>
              <a:rPr lang="ru-RU" sz="1100" b="1" dirty="0" err="1">
                <a:latin typeface="Times New Roman" panose="02020603050405020304" pitchFamily="18" charset="0"/>
                <a:cs typeface="Times New Roman" panose="02020603050405020304" pitchFamily="18" charset="0"/>
              </a:rPr>
              <a:t>ден</a:t>
            </a:r>
            <a:r>
              <a:rPr lang="ru-RU" sz="1100" b="1" dirty="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1</a:t>
            </a:r>
            <a:r>
              <a:rPr lang="kk-KZ" sz="1100" b="1" dirty="0">
                <a:latin typeface="Times New Roman" panose="02020603050405020304" pitchFamily="18" charset="0"/>
                <a:cs typeface="Times New Roman" panose="02020603050405020304" pitchFamily="18" charset="0"/>
              </a:rPr>
              <a:t>5</a:t>
            </a:r>
            <a:r>
              <a:rPr lang="ru-RU" sz="1100" b="1" dirty="0" smtClean="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маусым</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0</a:t>
            </a:r>
            <a:r>
              <a:rPr lang="" sz="1100" b="1" dirty="0">
                <a:latin typeface="Times New Roman" panose="02020603050405020304" pitchFamily="18" charset="0"/>
                <a:cs typeface="Times New Roman" panose="02020603050405020304" pitchFamily="18" charset="0"/>
              </a:rPr>
              <a:t>8</a:t>
            </a:r>
            <a:r>
              <a:rPr lang="ru-RU" sz="1100" b="1" dirty="0">
                <a:latin typeface="Times New Roman" panose="02020603050405020304" pitchFamily="18" charset="0"/>
                <a:cs typeface="Times New Roman" panose="02020603050405020304" pitchFamily="18" charset="0"/>
              </a:rPr>
              <a:t>-</a:t>
            </a:r>
            <a:r>
              <a:rPr lang="kk-KZ" sz="1100" b="1" dirty="0">
                <a:latin typeface="Times New Roman" panose="02020603050405020304" pitchFamily="18" charset="0"/>
                <a:cs typeface="Times New Roman" panose="02020603050405020304" pitchFamily="18" charset="0"/>
              </a:rPr>
              <a:t>ға</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дейін</a:t>
            </a:r>
            <a:endParaRPr lang="ru-RU" sz="11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a:t>
            </a:r>
            <a:r>
              <a:rPr lang="kk-KZ" sz="1100" dirty="0" smtClean="0">
                <a:solidFill>
                  <a:prstClr val="black"/>
                </a:solidFill>
                <a:latin typeface="Times New Roman" pitchFamily="18" charset="0"/>
                <a:cs typeface="Times New Roman" pitchFamily="18" charset="0"/>
              </a:rPr>
              <a:t>бұлтты, </a:t>
            </a:r>
            <a:r>
              <a:rPr lang="kk-KZ" sz="1100" dirty="0" smtClean="0">
                <a:solidFill>
                  <a:prstClr val="black"/>
                </a:solidFill>
                <a:latin typeface="Times New Roman" pitchFamily="18" charset="0"/>
                <a:cs typeface="Times New Roman" pitchFamily="18" charset="0"/>
              </a:rPr>
              <a:t>өткінші жаңбыр</a:t>
            </a:r>
            <a:r>
              <a:rPr lang="kk-KZ" sz="1100" dirty="0">
                <a:solidFill>
                  <a:prstClr val="black"/>
                </a:solidFill>
                <a:latin typeface="Times New Roman" pitchFamily="18" charset="0"/>
                <a:cs typeface="Times New Roman" pitchFamily="18" charset="0"/>
              </a:rPr>
              <a:t>, найзағай.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шығыстан </a:t>
            </a:r>
            <a:r>
              <a:rPr lang="kk-KZ" sz="1100" dirty="0" smtClean="0">
                <a:solidFill>
                  <a:prstClr val="black"/>
                </a:solidFill>
                <a:latin typeface="Times New Roman" pitchFamily="18" charset="0"/>
                <a:cs typeface="Times New Roman" pitchFamily="18" charset="0"/>
              </a:rPr>
              <a:t>соғады</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5-10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 </a:t>
            </a:r>
            <a:r>
              <a:rPr lang="kk-KZ" sz="1100" dirty="0" smtClean="0">
                <a:solidFill>
                  <a:prstClr val="black"/>
                </a:solidFill>
                <a:latin typeface="Times New Roman" pitchFamily="18" charset="0"/>
                <a:cs typeface="Times New Roman" pitchFamily="18" charset="0"/>
              </a:rPr>
              <a:t>Ауа </a:t>
            </a:r>
            <a:r>
              <a:rPr lang="kk-KZ" sz="1100" dirty="0">
                <a:solidFill>
                  <a:prstClr val="black"/>
                </a:solidFill>
                <a:latin typeface="Times New Roman" pitchFamily="18" charset="0"/>
                <a:cs typeface="Times New Roman" pitchFamily="18" charset="0"/>
              </a:rPr>
              <a:t>температурасы </a:t>
            </a:r>
            <a:r>
              <a:rPr lang="kk-KZ" sz="1100" dirty="0" smtClean="0">
                <a:solidFill>
                  <a:prstClr val="black"/>
                </a:solidFill>
                <a:latin typeface="Times New Roman" pitchFamily="18" charset="0"/>
                <a:cs typeface="Times New Roman" pitchFamily="18" charset="0"/>
              </a:rPr>
              <a:t>17-19°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8877290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0,630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2" name="TextBox 13"/>
          <p:cNvSpPr txBox="1"/>
          <p:nvPr/>
        </p:nvSpPr>
        <p:spPr>
          <a:xfrm>
            <a:off x="5044852" y="22471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Түнде </a:t>
            </a:r>
            <a:r>
              <a:rPr lang="" sz="1200" dirty="0" smtClean="0">
                <a:solidFill>
                  <a:prstClr val="black"/>
                </a:solidFill>
                <a:latin typeface="Times New Roman" panose="02020603050405020304" pitchFamily="18" charset="0"/>
                <a:cs typeface="Times New Roman" panose="02020603050405020304" pitchFamily="18" charset="0"/>
              </a:rPr>
              <a:t>1</a:t>
            </a:r>
            <a:r>
              <a:rPr lang="kk-KZ" sz="1200" dirty="0" smtClean="0">
                <a:solidFill>
                  <a:prstClr val="black"/>
                </a:solidFill>
                <a:latin typeface="Times New Roman" panose="02020603050405020304" pitchFamily="18" charset="0"/>
                <a:cs typeface="Times New Roman" panose="02020603050405020304" pitchFamily="18" charset="0"/>
              </a:rPr>
              <a:t>4 </a:t>
            </a:r>
            <a:r>
              <a:rPr lang="kk-KZ" sz="1200" dirty="0">
                <a:solidFill>
                  <a:prstClr val="black"/>
                </a:solidFill>
                <a:latin typeface="Times New Roman" panose="02020603050405020304" pitchFamily="18" charset="0"/>
                <a:cs typeface="Times New Roman" panose="02020603050405020304" pitchFamily="18" charset="0"/>
              </a:rPr>
              <a:t>маусымда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25122" y="321294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a:solidFill>
                  <a:srgbClr val="000000"/>
                </a:solidFill>
                <a:latin typeface="Times New Roman" panose="02020603050405020304" pitchFamily="18" charset="0"/>
                <a:cs typeface="Times New Roman" panose="02020603050405020304" pitchFamily="18" charset="0"/>
              </a:rPr>
              <a:t> А.Т</a:t>
            </a:r>
            <a:r>
              <a:rPr lang=""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20966</TotalTime>
  <Words>664</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3519</cp:revision>
  <cp:lastPrinted>2021-07-01T03:56:27Z</cp:lastPrinted>
  <dcterms:created xsi:type="dcterms:W3CDTF">2018-03-27T06:03:00Z</dcterms:created>
  <dcterms:modified xsi:type="dcterms:W3CDTF">2025-06-13T07:21:04Z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