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339" autoAdjust="0"/>
  </p:normalViewPr>
  <p:slideViewPr>
    <p:cSldViewPr showGuides="1">
      <p:cViewPr varScale="1">
        <p:scale>
          <a:sx n="112" d="100"/>
          <a:sy n="112" d="100"/>
        </p:scale>
        <p:origin x="202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69324" y="8804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17590253"/>
              </p:ext>
            </p:extLst>
          </p:nvPr>
        </p:nvGraphicFramePr>
        <p:xfrm>
          <a:off x="307975" y="2565090"/>
          <a:ext cx="4465638" cy="20069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183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02 шілде</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53000" y="46075"/>
            <a:ext cx="4843496" cy="1923604"/>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kk-KZ" sz="1200" b="1" dirty="0" smtClean="0">
                <a:latin typeface="Times New Roman" panose="02020603050405020304" pitchFamily="18" charset="0"/>
                <a:cs typeface="Times New Roman" panose="02020603050405020304" pitchFamily="18" charset="0"/>
              </a:rPr>
              <a:t>03 </a:t>
            </a:r>
            <a:r>
              <a:rPr lang="kk-KZ" sz="1200" b="1" dirty="0" smtClean="0">
                <a:latin typeface="Times New Roman" panose="02020603050405020304" pitchFamily="18" charset="0"/>
                <a:cs typeface="Times New Roman" panose="02020603050405020304" pitchFamily="18" charset="0"/>
              </a:rPr>
              <a:t>шіледеге </a:t>
            </a:r>
            <a:r>
              <a:rPr lang="kk-KZ" altLang="ru-RU" sz="1200" b="1" dirty="0" smtClean="0">
                <a:latin typeface="Times New Roman" pitchFamily="18" charset="0"/>
                <a:cs typeface="Times New Roman" pitchFamily="18" charset="0"/>
              </a:rPr>
              <a:t>ауа-райы </a:t>
            </a:r>
            <a:r>
              <a:rPr lang="kk-KZ" altLang="ru-RU" sz="1200" b="1" dirty="0">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a:r>
              <a:rPr lang="ru-RU" altLang="ru-RU" sz="1200" b="1" dirty="0" smtClean="0">
                <a:solidFill>
                  <a:srgbClr val="000000"/>
                </a:solidFill>
                <a:latin typeface="Times New Roman" pitchFamily="18" charset="0"/>
                <a:cs typeface="Times New Roman" pitchFamily="18" charset="0"/>
              </a:rPr>
              <a:t>2025 ж. </a:t>
            </a:r>
            <a:r>
              <a:rPr lang="ru-RU" altLang="ru-RU" sz="1200" b="1" dirty="0" smtClean="0">
                <a:latin typeface="Times New Roman" panose="02020603050405020304" pitchFamily="18" charset="0"/>
                <a:cs typeface="Times New Roman" panose="02020603050405020304" pitchFamily="18" charset="0"/>
              </a:rPr>
              <a:t>02 </a:t>
            </a:r>
            <a:r>
              <a:rPr lang="ru-RU" altLang="ru-RU" sz="1200" b="1" dirty="0" err="1" smtClean="0">
                <a:latin typeface="Times New Roman" panose="02020603050405020304" pitchFamily="18" charset="0"/>
                <a:cs typeface="Times New Roman" panose="02020603050405020304" pitchFamily="18" charset="0"/>
              </a:rPr>
              <a:t>шілде</a:t>
            </a:r>
            <a:r>
              <a:rPr lang="kk-KZ"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a:t>
            </a:r>
            <a:r>
              <a:rPr lang="kk-KZ" altLang="ru-RU" sz="1200" b="1" dirty="0" smtClean="0">
                <a:latin typeface="Times New Roman" panose="02020603050405020304" pitchFamily="18" charset="0"/>
                <a:cs typeface="Times New Roman" panose="02020603050405020304" pitchFamily="18" charset="0"/>
              </a:rPr>
              <a:t>03 </a:t>
            </a:r>
            <a:r>
              <a:rPr lang="kk-KZ" altLang="ru-RU" sz="1200" b="1" dirty="0" smtClean="0">
                <a:latin typeface="Times New Roman" panose="02020603050405020304" pitchFamily="18" charset="0"/>
                <a:cs typeface="Times New Roman" panose="02020603050405020304" pitchFamily="18" charset="0"/>
              </a:rPr>
              <a:t>шілде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kk-KZ" sz="1200" dirty="0">
                <a:latin typeface="Times New Roman" panose="02020603050405020304" pitchFamily="18" charset="0"/>
                <a:cs typeface="Times New Roman" panose="02020603050405020304" pitchFamily="18" charset="0"/>
              </a:rPr>
              <a:t>Көшпелі бұлтты, жауын-шашынсыз. </a:t>
            </a:r>
            <a:r>
              <a:rPr lang="kk-KZ" sz="1200" kern="1400" dirty="0" smtClean="0">
                <a:solidFill>
                  <a:srgbClr val="000000"/>
                </a:solidFill>
                <a:latin typeface="Times New Roman" panose="02020603050405020304" pitchFamily="18" charset="0"/>
              </a:rPr>
              <a:t>Оңтүстік-шығ</a:t>
            </a:r>
            <a:r>
              <a:rPr lang="kk-KZ" sz="1200" kern="1400" dirty="0" smtClean="0">
                <a:solidFill>
                  <a:srgbClr val="000000"/>
                </a:solidFill>
                <a:latin typeface="Times New Roman" panose="02020603050405020304" pitchFamily="18" charset="0"/>
              </a:rPr>
              <a:t>ыстан соғатын жел солтүстік-батысқа ауысады</a:t>
            </a:r>
            <a:r>
              <a:rPr lang="kk-KZ" sz="1200" kern="1400" dirty="0" smtClean="0">
                <a:solidFill>
                  <a:srgbClr val="000000"/>
                </a:solidFill>
                <a:latin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күші </a:t>
            </a:r>
            <a:r>
              <a:rPr lang="kk-KZ" sz="1200" dirty="0" smtClean="0">
                <a:latin typeface="Times New Roman" panose="02020603050405020304" pitchFamily="18" charset="0"/>
                <a:cs typeface="Times New Roman" panose="02020603050405020304" pitchFamily="18" charset="0"/>
              </a:rPr>
              <a:t>3-8</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м/с. Ауа температурасы түнде </a:t>
            </a:r>
            <a:r>
              <a:rPr lang="kk-KZ" sz="1200" dirty="0" smtClean="0">
                <a:latin typeface="Times New Roman" panose="02020603050405020304" pitchFamily="18" charset="0"/>
                <a:cs typeface="Times New Roman" panose="02020603050405020304" pitchFamily="18" charset="0"/>
              </a:rPr>
              <a:t>12-12, </a:t>
            </a:r>
            <a:r>
              <a:rPr lang="kk-KZ" sz="1200" dirty="0" smtClean="0">
                <a:latin typeface="Times New Roman" panose="02020603050405020304" pitchFamily="18" charset="0"/>
                <a:cs typeface="Times New Roman" panose="02020603050405020304" pitchFamily="18" charset="0"/>
              </a:rPr>
              <a:t>күндіз </a:t>
            </a:r>
            <a:r>
              <a:rPr lang="kk-KZ" sz="1200" dirty="0" smtClean="0">
                <a:latin typeface="Times New Roman" panose="02020603050405020304" pitchFamily="18" charset="0"/>
                <a:cs typeface="Times New Roman" panose="02020603050405020304" pitchFamily="18" charset="0"/>
              </a:rPr>
              <a:t>28-30 </a:t>
            </a:r>
            <a:r>
              <a:rPr lang="kk-KZ" sz="1200" dirty="0">
                <a:latin typeface="Times New Roman" panose="02020603050405020304" pitchFamily="18" charset="0"/>
                <a:cs typeface="Times New Roman" panose="02020603050405020304" pitchFamily="18" charset="0"/>
              </a:rPr>
              <a:t>градус жылы болады.</a:t>
            </a:r>
          </a:p>
          <a:p>
            <a:pPr algn="ctr"/>
            <a:r>
              <a:rPr lang="kk-KZ"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04 </a:t>
            </a:r>
            <a:r>
              <a:rPr lang="kk-KZ" sz="1200" b="1" dirty="0" smtClean="0">
                <a:latin typeface="Times New Roman" panose="02020603050405020304" pitchFamily="18" charset="0"/>
                <a:cs typeface="Times New Roman" panose="02020603050405020304" pitchFamily="18" charset="0"/>
              </a:rPr>
              <a:t>шілдеге</a:t>
            </a:r>
            <a:endParaRPr lang="kk-KZ" altLang="ru-RU" sz="1200" b="1" dirty="0" smtClean="0">
              <a:solidFill>
                <a:srgbClr val="000000"/>
              </a:solidFill>
              <a:latin typeface="Times New Roman" pitchFamily="18" charset="0"/>
              <a:cs typeface="Times New Roman" pitchFamily="18" charset="0"/>
            </a:endParaRPr>
          </a:p>
          <a:p>
            <a:pPr algn="ctr"/>
            <a:r>
              <a:rPr lang="ru-RU" sz="1200" b="1" dirty="0" smtClean="0">
                <a:solidFill>
                  <a:srgbClr val="000000"/>
                </a:solidFill>
                <a:latin typeface="Times New Roman" pitchFamily="18" charset="0"/>
                <a:cs typeface="Times New Roman" pitchFamily="18" charset="0"/>
              </a:rPr>
              <a:t>2025 </a:t>
            </a:r>
            <a:r>
              <a:rPr lang="ru-RU" sz="1200" b="1" dirty="0">
                <a:solidFill>
                  <a:srgbClr val="000000"/>
                </a:solidFill>
                <a:latin typeface="Times New Roman" pitchFamily="18" charset="0"/>
                <a:cs typeface="Times New Roman" pitchFamily="18" charset="0"/>
              </a:rPr>
              <a:t>ж. </a:t>
            </a:r>
            <a:r>
              <a:rPr lang="kk-KZ" sz="1200" b="1" dirty="0" smtClean="0">
                <a:latin typeface="Times New Roman" panose="02020603050405020304" pitchFamily="18" charset="0"/>
                <a:cs typeface="Times New Roman" panose="02020603050405020304" pitchFamily="18" charset="0"/>
              </a:rPr>
              <a:t>03 </a:t>
            </a:r>
            <a:r>
              <a:rPr lang="kk-KZ" sz="1200" b="1" dirty="0" smtClean="0">
                <a:latin typeface="Times New Roman" panose="02020603050405020304" pitchFamily="18" charset="0"/>
                <a:cs typeface="Times New Roman" panose="02020603050405020304" pitchFamily="18" charset="0"/>
              </a:rPr>
              <a:t>шілде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04 </a:t>
            </a:r>
            <a:r>
              <a:rPr lang="kk-KZ" sz="1200" b="1" dirty="0" smtClean="0">
                <a:solidFill>
                  <a:srgbClr val="000000"/>
                </a:solidFill>
                <a:latin typeface="Times New Roman" pitchFamily="18" charset="0"/>
                <a:cs typeface="Times New Roman" pitchFamily="18" charset="0"/>
              </a:rPr>
              <a:t>шілде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smtClean="0">
                <a:latin typeface="Times New Roman" panose="02020603050405020304" pitchFamily="18" charset="0"/>
                <a:cs typeface="Times New Roman" panose="02020603050405020304" pitchFamily="18" charset="0"/>
              </a:rPr>
              <a:t>Көшпелі бұлтты, жауын-шашынсыз. </a:t>
            </a:r>
            <a:r>
              <a:rPr lang="kk-KZ" sz="1200" kern="1400" dirty="0" smtClean="0">
                <a:solidFill>
                  <a:srgbClr val="000000"/>
                </a:solidFill>
                <a:latin typeface="Times New Roman" panose="02020603050405020304" pitchFamily="18" charset="0"/>
              </a:rPr>
              <a:t>Сол</a:t>
            </a:r>
            <a:r>
              <a:rPr lang="kk-KZ" sz="1200" kern="1400" dirty="0" smtClean="0">
                <a:solidFill>
                  <a:srgbClr val="000000"/>
                </a:solidFill>
                <a:latin typeface="Times New Roman" panose="02020603050405020304" pitchFamily="18" charset="0"/>
              </a:rPr>
              <a:t>түстік-батыстан </a:t>
            </a:r>
            <a:r>
              <a:rPr lang="kk-KZ" sz="1200" kern="1400" dirty="0" smtClean="0">
                <a:solidFill>
                  <a:srgbClr val="000000"/>
                </a:solidFill>
                <a:latin typeface="Times New Roman" panose="02020603050405020304" pitchFamily="18" charset="0"/>
              </a:rPr>
              <a:t>жел соғады, </a:t>
            </a:r>
            <a:r>
              <a:rPr lang="kk-KZ" sz="1200" dirty="0" smtClean="0">
                <a:latin typeface="Times New Roman" panose="02020603050405020304" pitchFamily="18" charset="0"/>
                <a:cs typeface="Times New Roman" panose="02020603050405020304" pitchFamily="18" charset="0"/>
              </a:rPr>
              <a:t>күші </a:t>
            </a:r>
            <a:r>
              <a:rPr lang="kk-KZ" sz="1200" dirty="0" smtClean="0">
                <a:latin typeface="Times New Roman" panose="02020603050405020304" pitchFamily="18" charset="0"/>
                <a:cs typeface="Times New Roman" panose="02020603050405020304" pitchFamily="18" charset="0"/>
              </a:rPr>
              <a:t>1-6</a:t>
            </a:r>
            <a:r>
              <a:rPr lang="kk-KZ"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м/с</a:t>
            </a:r>
            <a:r>
              <a:rPr lang="kk-KZ" sz="1200" dirty="0">
                <a:latin typeface="Times New Roman" panose="02020603050405020304" pitchFamily="18" charset="0"/>
                <a:cs typeface="Times New Roman" panose="02020603050405020304" pitchFamily="18" charset="0"/>
              </a:rPr>
              <a:t>. Ауа температурасы түнде </a:t>
            </a:r>
            <a:r>
              <a:rPr lang="kk-KZ" sz="1200" dirty="0" smtClean="0">
                <a:latin typeface="Times New Roman" panose="02020603050405020304" pitchFamily="18" charset="0"/>
                <a:cs typeface="Times New Roman" panose="02020603050405020304" pitchFamily="18" charset="0"/>
              </a:rPr>
              <a:t>15-17 </a:t>
            </a:r>
            <a:r>
              <a:rPr lang="kk-KZ" sz="1200" dirty="0" smtClean="0">
                <a:latin typeface="Times New Roman" panose="02020603050405020304" pitchFamily="18" charset="0"/>
                <a:cs typeface="Times New Roman" panose="02020603050405020304" pitchFamily="18" charset="0"/>
              </a:rPr>
              <a:t>градус жылы </a:t>
            </a:r>
            <a:r>
              <a:rPr lang="kk-KZ" sz="1200" dirty="0">
                <a:latin typeface="Times New Roman" panose="02020603050405020304" pitchFamily="18" charset="0"/>
                <a:cs typeface="Times New Roman" panose="02020603050405020304" pitchFamily="18" charset="0"/>
              </a:rPr>
              <a:t>болады.</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060535164"/>
              </p:ext>
            </p:extLst>
          </p:nvPr>
        </p:nvGraphicFramePr>
        <p:xfrm>
          <a:off x="5009368" y="4017596"/>
          <a:ext cx="4667576" cy="2150458"/>
        </p:xfrm>
        <a:graphic>
          <a:graphicData uri="http://schemas.openxmlformats.org/drawingml/2006/table">
            <a:tbl>
              <a:tblPr firstRow="1" bandRow="1">
                <a:tableStyleId>{5C22544A-7EE6-4342-B048-85BDC9FD1C3A}</a:tableStyleId>
              </a:tblPr>
              <a:tblGrid>
                <a:gridCol w="1800770">
                  <a:extLst>
                    <a:ext uri="{9D8B030D-6E8A-4147-A177-3AD203B41FA5}">
                      <a16:colId xmlns="" xmlns:a16="http://schemas.microsoft.com/office/drawing/2014/main" val="3583770891"/>
                    </a:ext>
                  </a:extLst>
                </a:gridCol>
                <a:gridCol w="1428237">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8007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1588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0.009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725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7255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1433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0.287</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7255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97</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0.486</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430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19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0.048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7255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18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2.200</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59267853"/>
              </p:ext>
            </p:extLst>
          </p:nvPr>
        </p:nvGraphicFramePr>
        <p:xfrm>
          <a:off x="5046901" y="6260465"/>
          <a:ext cx="4824413" cy="365760"/>
        </p:xfrm>
        <a:graphic>
          <a:graphicData uri="http://schemas.openxmlformats.org/drawingml/2006/table">
            <a:tbl>
              <a:tblPr/>
              <a:tblGrid>
                <a:gridCol w="4824413">
                  <a:extLst>
                    <a:ext uri="{9D8B030D-6E8A-4147-A177-3AD203B41FA5}">
                      <a16:colId xmlns="" xmlns:a16="http://schemas.microsoft.com/office/drawing/2014/main"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02 шілдедегі </a:t>
            </a:r>
            <a:r>
              <a:rPr lang="ru-RU" altLang="ru-RU" sz="1200" b="1" dirty="0" smtClean="0">
                <a:latin typeface="Times New Roman" panose="02020603050405020304" pitchFamily="18" charset="0"/>
                <a:cs typeface="Times New Roman" panose="02020603050405020304" pitchFamily="18" charset="0"/>
              </a:rPr>
              <a:t>Ақтөбе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17294" y="2304148"/>
            <a:ext cx="4714908" cy="98488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150" dirty="0" smtClean="0">
                <a:solidFill>
                  <a:schemeClr val="tx1"/>
                </a:solidFill>
                <a:latin typeface="Times New Roman" panose="02020603050405020304" pitchFamily="18" charset="0"/>
                <a:cs typeface="Times New Roman" panose="02020603050405020304" pitchFamily="18" charset="0"/>
              </a:rPr>
              <a:t>2025 </a:t>
            </a:r>
            <a:r>
              <a:rPr lang="kk-KZ" sz="1150" dirty="0">
                <a:solidFill>
                  <a:schemeClr val="tx1"/>
                </a:solidFill>
                <a:latin typeface="Times New Roman" panose="02020603050405020304" pitchFamily="18" charset="0"/>
                <a:cs typeface="Times New Roman" panose="02020603050405020304" pitchFamily="18" charset="0"/>
              </a:rPr>
              <a:t>жылғы </a:t>
            </a:r>
            <a:r>
              <a:rPr lang="kk-KZ" sz="1150" dirty="0" smtClean="0">
                <a:solidFill>
                  <a:schemeClr val="tx1"/>
                </a:solidFill>
                <a:latin typeface="Times New Roman" panose="02020603050405020304" pitchFamily="18" charset="0"/>
                <a:cs typeface="Times New Roman" panose="02020603050405020304" pitchFamily="18" charset="0"/>
              </a:rPr>
              <a:t>03 </a:t>
            </a:r>
            <a:r>
              <a:rPr lang="kk-KZ" sz="1150" dirty="0" smtClean="0">
                <a:solidFill>
                  <a:schemeClr val="tx1"/>
                </a:solidFill>
                <a:latin typeface="Times New Roman" panose="02020603050405020304" pitchFamily="18" charset="0"/>
                <a:cs typeface="Times New Roman" panose="02020603050405020304" pitchFamily="18" charset="0"/>
              </a:rPr>
              <a:t>шілдеде, </a:t>
            </a:r>
            <a:r>
              <a:rPr lang="kk-KZ" sz="1150" dirty="0" smtClean="0">
                <a:solidFill>
                  <a:schemeClr val="tx1"/>
                </a:solidFill>
                <a:latin typeface="Times New Roman" panose="02020603050405020304" pitchFamily="18" charset="0"/>
                <a:cs typeface="Times New Roman" panose="02020603050405020304" pitchFamily="18" charset="0"/>
              </a:rPr>
              <a:t>04 </a:t>
            </a:r>
            <a:r>
              <a:rPr lang="kk-KZ" sz="1150" dirty="0" smtClean="0">
                <a:solidFill>
                  <a:schemeClr val="tx1"/>
                </a:solidFill>
                <a:latin typeface="Times New Roman" panose="02020603050405020304" pitchFamily="18" charset="0"/>
                <a:cs typeface="Times New Roman" panose="02020603050405020304" pitchFamily="18" charset="0"/>
              </a:rPr>
              <a:t>шілдеде түнде </a:t>
            </a:r>
            <a:r>
              <a:rPr lang="ru-RU" sz="115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заттардың</a:t>
            </a:r>
            <a:r>
              <a:rPr lang="ru-RU" sz="1150" dirty="0">
                <a:solidFill>
                  <a:schemeClr val="tx1"/>
                </a:solidFill>
                <a:latin typeface="Times New Roman" panose="02020603050405020304" pitchFamily="18" charset="0"/>
                <a:cs typeface="Times New Roman" panose="02020603050405020304" pitchFamily="18" charset="0"/>
              </a:rPr>
              <a:t> </a:t>
            </a:r>
            <a:r>
              <a:rPr lang="kk-KZ" sz="1150" b="1" dirty="0" smtClean="0">
                <a:solidFill>
                  <a:schemeClr val="tx1"/>
                </a:solidFill>
                <a:latin typeface="Times New Roman" panose="02020603050405020304" pitchFamily="18" charset="0"/>
                <a:cs typeface="Times New Roman" panose="02020603050405020304" pitchFamily="18" charset="0"/>
              </a:rPr>
              <a:t>жиналуына</a:t>
            </a:r>
            <a:r>
              <a:rPr lang="kk-KZ" sz="1150" b="1" dirty="0" smtClean="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ықпал</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етеді</a:t>
            </a:r>
            <a:r>
              <a:rPr lang="ru-RU" sz="1150" dirty="0" smtClean="0">
                <a:solidFill>
                  <a:schemeClr val="tx1"/>
                </a:solidFill>
                <a:latin typeface="Times New Roman" panose="02020603050405020304" pitchFamily="18" charset="0"/>
                <a:cs typeface="Times New Roman" panose="02020603050405020304" pitchFamily="18" charset="0"/>
              </a:rPr>
              <a:t>.</a:t>
            </a:r>
          </a:p>
          <a:p>
            <a:pPr lvl="0" indent="185738" algn="just"/>
            <a:r>
              <a:rPr lang="ru-RU" sz="1150" dirty="0" err="1" smtClean="0">
                <a:solidFill>
                  <a:schemeClr val="tx1"/>
                </a:solidFill>
                <a:latin typeface="Times New Roman" panose="02020603050405020304" pitchFamily="18" charset="0"/>
                <a:cs typeface="Times New Roman" panose="02020603050405020304" pitchFamily="18" charset="0"/>
              </a:rPr>
              <a:t>Жалпы</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rgbClr val="000000"/>
                </a:solidFill>
                <a:latin typeface="Times New Roman" panose="02020603050405020304" pitchFamily="18" charset="0"/>
              </a:rPr>
              <a:t>көтеріңкі</a:t>
            </a:r>
            <a:r>
              <a:rPr lang="kk-KZ" sz="1200" dirty="0" smtClean="0">
                <a:solidFill>
                  <a:srgbClr val="000000"/>
                </a:solidFill>
                <a:latin typeface="Times New Roman" panose="02020603050405020304" pitchFamily="18" charset="0"/>
              </a:rPr>
              <a:t> </a:t>
            </a:r>
            <a:r>
              <a:rPr lang="kk-KZ" sz="1150" dirty="0" smtClean="0">
                <a:solidFill>
                  <a:srgbClr val="000000"/>
                </a:solidFill>
                <a:latin typeface="Times New Roman" panose="02020603050405020304" pitchFamily="18" charset="0"/>
                <a:cs typeface="Times New Roman" panose="02020603050405020304" pitchFamily="18" charset="0"/>
              </a:rPr>
              <a:t>б</a:t>
            </a:r>
            <a:r>
              <a:rPr lang="ru-RU" sz="1150" dirty="0" err="1">
                <a:solidFill>
                  <a:schemeClr val="tx1"/>
                </a:solidFill>
                <a:latin typeface="Times New Roman" panose="02020603050405020304" pitchFamily="18" charset="0"/>
                <a:cs typeface="Times New Roman" panose="02020603050405020304" pitchFamily="18" charset="0"/>
              </a:rPr>
              <a:t>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17294" y="3261865"/>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6287" y="612607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Тарасенко Л.И</a:t>
            </a:r>
            <a:r>
              <a:rPr lang="kk-KZ"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Сұлтанова Н.А.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30218</TotalTime>
  <Words>519</Words>
  <Application>Microsoft Office PowerPoint</Application>
  <PresentationFormat>Лист A4 (210x297 мм)</PresentationFormat>
  <Paragraphs>94</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5771</cp:revision>
  <cp:lastPrinted>2021-07-01T07:38:07Z</cp:lastPrinted>
  <dcterms:created xsi:type="dcterms:W3CDTF">2018-03-27T06:03:00Z</dcterms:created>
  <dcterms:modified xsi:type="dcterms:W3CDTF">2025-07-02T09:06:30Z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