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7" d="100"/>
          <a:sy n="77" d="100"/>
        </p:scale>
        <p:origin x="408" y="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62018"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79086994"/>
              </p:ext>
            </p:extLst>
          </p:nvPr>
        </p:nvGraphicFramePr>
        <p:xfrm>
          <a:off x="307975" y="2515345"/>
          <a:ext cx="4465638" cy="2392680"/>
        </p:xfrm>
        <a:graphic>
          <a:graphicData uri="http://schemas.openxmlformats.org/drawingml/2006/table">
            <a:tbl>
              <a:tblPr/>
              <a:tblGrid>
                <a:gridCol w="4465638">
                  <a:extLst>
                    <a:ext uri="{9D8B030D-6E8A-4147-A177-3AD203B41FA5}">
                      <a16:colId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№204</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23 </a:t>
                      </a:r>
                      <a:r>
                        <a:rPr lang="kk-KZ" altLang="zh-CN" sz="1200" b="1" i="1" baseline="0" dirty="0">
                          <a:solidFill>
                            <a:srgbClr val="002060"/>
                          </a:solidFill>
                          <a:latin typeface="Times New Roman" panose="02020603050405020304" pitchFamily="18" charset="0"/>
                          <a:cs typeface="Times New Roman" panose="02020603050405020304" pitchFamily="18" charset="0"/>
                        </a:rPr>
                        <a:t>шілде</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35211" y="3859543"/>
            <a:ext cx="4955395" cy="276999"/>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23 </a:t>
            </a:r>
            <a:r>
              <a:rPr lang="ru-RU" altLang="ru-RU" sz="1200" b="1" dirty="0" err="1">
                <a:latin typeface="Times New Roman" panose="02020603050405020304" pitchFamily="18" charset="0"/>
                <a:cs typeface="Times New Roman" panose="02020603050405020304" pitchFamily="18" charset="0"/>
              </a:rPr>
              <a:t>шілде</a:t>
            </a:r>
            <a:r>
              <a:rPr lang="ru-RU" altLang="ru-RU" sz="1200" b="1" dirty="0">
                <a:latin typeface="Times New Roman" panose="02020603050405020304" pitchFamily="18" charset="0"/>
                <a:cs typeface="Times New Roman" panose="02020603050405020304" pitchFamily="18" charset="0"/>
              </a:rPr>
              <a:t> Семей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212365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24</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itchFamily="18" charset="0"/>
                <a:cs typeface="Times New Roman" pitchFamily="18" charset="0"/>
              </a:rPr>
              <a:t>шілдеге</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23 </a:t>
            </a:r>
            <a:r>
              <a:rPr lang="ru-RU" altLang="ru-RU" sz="1200" b="1" dirty="0" err="1">
                <a:latin typeface="Times New Roman" pitchFamily="18" charset="0"/>
                <a:cs typeface="Times New Roman" pitchFamily="18" charset="0"/>
              </a:rPr>
              <a:t>шілде</a:t>
            </a:r>
            <a:r>
              <a:rPr lang="ru-RU" altLang="ru-RU" sz="1200" b="1" dirty="0">
                <a:latin typeface="Times New Roman" pitchFamily="18" charset="0"/>
                <a:cs typeface="Times New Roman"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24</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itchFamily="18" charset="0"/>
                <a:cs typeface="Times New Roman" pitchFamily="18" charset="0"/>
              </a:rPr>
              <a:t>шілде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 бұлтты, </a:t>
            </a:r>
            <a:r>
              <a:rPr lang="" sz="1200" dirty="0" smtClean="0">
                <a:solidFill>
                  <a:prstClr val="black"/>
                </a:solidFill>
                <a:latin typeface="Times New Roman" pitchFamily="18" charset="0"/>
                <a:cs typeface="Times New Roman" pitchFamily="18" charset="0"/>
              </a:rPr>
              <a:t>жауын-шашынсыз</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солтүстік-шығыстан соғады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5-10 м/с</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8-10°, </a:t>
            </a:r>
            <a:r>
              <a:rPr lang="ru-RU" sz="1200" dirty="0" err="1">
                <a:solidFill>
                  <a:prstClr val="black"/>
                </a:solidFill>
                <a:latin typeface="Times New Roman" pitchFamily="18" charset="0"/>
                <a:cs typeface="Times New Roman" pitchFamily="18" charset="0"/>
              </a:rPr>
              <a:t>күндіз</a:t>
            </a:r>
            <a:r>
              <a:rPr lang="ru-RU" sz="1200">
                <a:solidFill>
                  <a:prstClr val="black"/>
                </a:solidFill>
                <a:latin typeface="Times New Roman" pitchFamily="18" charset="0"/>
                <a:cs typeface="Times New Roman" pitchFamily="18" charset="0"/>
              </a:rPr>
              <a:t> </a:t>
            </a:r>
            <a:r>
              <a:rPr lang="ru-RU" sz="1200" smtClean="0">
                <a:solidFill>
                  <a:prstClr val="black"/>
                </a:solidFill>
                <a:latin typeface="Times New Roman" pitchFamily="18" charset="0"/>
                <a:cs typeface="Times New Roman" pitchFamily="18" charset="0"/>
              </a:rPr>
              <a:t>24-26</a:t>
            </a:r>
            <a:r>
              <a:rPr lang="" sz="1200" smtClean="0">
                <a:solidFill>
                  <a:prstClr val="black"/>
                </a:solidFill>
                <a:latin typeface="Times New Roman" pitchFamily="18" charset="0"/>
                <a:cs typeface="Times New Roman" pitchFamily="18" charset="0"/>
              </a:rPr>
              <a:t>°</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p>
          <a:p>
            <a:pPr algn="ctr">
              <a:spcBef>
                <a:spcPts val="0"/>
              </a:spcBef>
              <a:defRPr/>
            </a:pPr>
            <a:endParaRPr lang="ru-RU" altLang="ru-RU" sz="12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25</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шілдеге</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anose="02020603050405020304" pitchFamily="18" charset="0"/>
                <a:cs typeface="Times New Roman" panose="02020603050405020304" pitchFamily="18" charset="0"/>
              </a:rPr>
              <a:t>24</a:t>
            </a:r>
            <a:r>
              <a:rPr lang="ru-RU"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шілде</a:t>
            </a:r>
            <a:r>
              <a:rPr lang="ru-RU"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25</a:t>
            </a:r>
            <a:r>
              <a:rPr lang="kk-KZ"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шілде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a:t>
            </a:r>
            <a:r>
              <a:rPr lang="kk-KZ" sz="1200" dirty="0">
                <a:solidFill>
                  <a:prstClr val="black"/>
                </a:solidFill>
                <a:latin typeface="Times New Roman" pitchFamily="18" charset="0"/>
                <a:cs typeface="Times New Roman" pitchFamily="18" charset="0"/>
              </a:rPr>
              <a:t>бұлтты, жауын-шашынсыз. Жел </a:t>
            </a:r>
            <a:r>
              <a:rPr lang="kk-KZ" sz="1200" dirty="0" smtClean="0">
                <a:solidFill>
                  <a:prstClr val="black"/>
                </a:solidFill>
                <a:latin typeface="Times New Roman" pitchFamily="18" charset="0"/>
                <a:cs typeface="Times New Roman" pitchFamily="18" charset="0"/>
              </a:rPr>
              <a:t>солтүстік-</a:t>
            </a:r>
            <a:r>
              <a:rPr lang="" sz="1200" dirty="0" smtClean="0">
                <a:solidFill>
                  <a:prstClr val="black"/>
                </a:solidFill>
                <a:latin typeface="Times New Roman" pitchFamily="18" charset="0"/>
                <a:cs typeface="Times New Roman" pitchFamily="18" charset="0"/>
              </a:rPr>
              <a:t>шы</a:t>
            </a:r>
            <a:r>
              <a:rPr lang="kk-KZ" sz="1200" dirty="0" smtClean="0">
                <a:solidFill>
                  <a:prstClr val="black"/>
                </a:solidFill>
                <a:latin typeface="Times New Roman" pitchFamily="18" charset="0"/>
                <a:cs typeface="Times New Roman" pitchFamily="18" charset="0"/>
              </a:rPr>
              <a:t>ғыстан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3-8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10-12°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4959630" y="3442455"/>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4967974" y="2484330"/>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күтіледі</a:t>
            </a:r>
            <a:r>
              <a:rPr lang="ru-RU" sz="1200" dirty="0" smtClean="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486436723"/>
              </p:ext>
            </p:extLst>
          </p:nvPr>
        </p:nvGraphicFramePr>
        <p:xfrm>
          <a:off x="4953001" y="4293096"/>
          <a:ext cx="4691064" cy="152620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3453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0,136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1262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0,252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0,150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13/2</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14339" y="5991011"/>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Жиембаева Д.А. / Назарханова А.С.</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val="20000"/>
                    </a:ext>
                  </a:extLst>
                </a:gridCol>
                <a:gridCol w="3098905">
                  <a:extLst>
                    <a:ext uri="{9D8B030D-6E8A-4147-A177-3AD203B41FA5}">
                      <a16:colId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3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23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18258</TotalTime>
  <Words>570</Words>
  <Application>Microsoft Office PowerPoint</Application>
  <PresentationFormat>Лист A4 (210x297 мм)</PresentationFormat>
  <Paragraphs>89</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Воздух-6</cp:lastModifiedBy>
  <cp:revision>3413</cp:revision>
  <cp:lastPrinted>2021-07-01T03:56:27Z</cp:lastPrinted>
  <dcterms:created xsi:type="dcterms:W3CDTF">2018-03-27T06:03:00Z</dcterms:created>
  <dcterms:modified xsi:type="dcterms:W3CDTF">2025-07-23T06:10:11Z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