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varScale="1">
        <p:scale>
          <a:sx n="116" d="100"/>
          <a:sy n="116" d="100"/>
        </p:scale>
        <p:origin x="2184" y="8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22951366"/>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a:solidFill>
                            <a:srgbClr val="002060"/>
                          </a:solidFill>
                          <a:latin typeface="Times New Roman" panose="02020603050405020304" pitchFamily="18" charset="0"/>
                          <a:cs typeface="Times New Roman" panose="02020603050405020304" pitchFamily="18" charset="0"/>
                        </a:rPr>
                        <a:t>205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24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775379" y="73652"/>
            <a:ext cx="4924443" cy="2285241"/>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latin typeface="Times New Roman" panose="02020603050405020304" pitchFamily="18" charset="0"/>
                <a:cs typeface="Times New Roman" panose="02020603050405020304" pitchFamily="18" charset="0"/>
              </a:rPr>
              <a:t>2025 ж. 25 </a:t>
            </a:r>
            <a:r>
              <a:rPr lang="ru-RU" altLang="ru-RU" sz="1200" b="1" dirty="0" err="1">
                <a:latin typeface="Times New Roman" panose="02020603050405020304" pitchFamily="18" charset="0"/>
                <a:cs typeface="Times New Roman" panose="02020603050405020304" pitchFamily="18" charset="0"/>
              </a:rPr>
              <a:t>шілдіге</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24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25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Оңтүстік-шығыстан соғатын жел оңтүстік-батысқа ауысады, күші 6-11 м/с. Ауа температурасы түнде 22-24, күндіз қатты ыстық 33-35 градус.</a:t>
            </a:r>
          </a:p>
          <a:p>
            <a:pPr algn="just"/>
            <a:endParaRPr lang="ru-RU" altLang="ru-RU" sz="1150" b="1" dirty="0">
              <a:solidFill>
                <a:srgbClr val="FF0000"/>
              </a:solidFill>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26 </a:t>
            </a:r>
            <a:r>
              <a:rPr lang="ru-RU" altLang="ru-RU" sz="1150" b="1" dirty="0" err="1">
                <a:latin typeface="Times New Roman" panose="02020603050405020304" pitchFamily="18" charset="0"/>
                <a:cs typeface="Times New Roman" panose="02020603050405020304" pitchFamily="18" charset="0"/>
              </a:rPr>
              <a:t>шілдеге</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25 </a:t>
            </a:r>
            <a:r>
              <a:rPr lang="ru-RU" sz="1150" b="1" dirty="0" err="1">
                <a:latin typeface="Times New Roman" panose="02020603050405020304" pitchFamily="18" charset="0"/>
                <a:cs typeface="Times New Roman" panose="02020603050405020304" pitchFamily="18" charset="0"/>
              </a:rPr>
              <a:t>шілде</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26 </a:t>
            </a:r>
            <a:r>
              <a:rPr lang="ru-RU" sz="1150" b="1" dirty="0" err="1">
                <a:latin typeface="Times New Roman" panose="02020603050405020304" pitchFamily="18" charset="0"/>
                <a:cs typeface="Times New Roman" panose="02020603050405020304" pitchFamily="18" charset="0"/>
              </a:rPr>
              <a:t>шілде</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жаңбыр, найзағай. Оңтүстік-батыстан, батыстан жел соғады, күші 9-14 м/с, екпіні 15-20 м/с. Ауа температурасы түнде 20-22 градус жылы.</a:t>
            </a: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Lst>
            </a:pP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24 </a:t>
            </a:r>
            <a:r>
              <a:rPr lang="ru-RU" altLang="ru-RU" sz="1200" b="1" dirty="0" err="1">
                <a:latin typeface="Times New Roman" panose="02020603050405020304" pitchFamily="18" charset="0"/>
                <a:cs typeface="Times New Roman" panose="02020603050405020304" pitchFamily="18" charset="0"/>
              </a:rPr>
              <a:t>шілдеге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a:t>
            </a:r>
            <a:r>
              <a:rPr lang="kk-KZ" altLang="en-US" sz="1200" dirty="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625400939"/>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552599">
                  <a:extLst>
                    <a:ext uri="{9D8B030D-6E8A-4147-A177-3AD203B41FA5}">
                      <a16:colId xmlns:a16="http://schemas.microsoft.com/office/drawing/2014/main"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a:solidFill>
                            <a:srgbClr val="000000"/>
                          </a:solidFill>
                          <a:effectLst/>
                          <a:latin typeface="Times New Roman" panose="02020603050405020304" pitchFamily="18" charset="0"/>
                        </a:rPr>
                        <a:t>1211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0,242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a:solidFill>
                            <a:srgbClr val="000000"/>
                          </a:solidFill>
                          <a:effectLst/>
                          <a:latin typeface="Times New Roman" panose="02020603050405020304" pitchFamily="18" charset="0"/>
                        </a:rPr>
                        <a:t>23</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0,116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a:solidFill>
                            <a:srgbClr val="000000"/>
                          </a:solidFill>
                          <a:effectLst/>
                          <a:latin typeface="Times New Roman" panose="02020603050405020304" pitchFamily="18" charset="0"/>
                        </a:rPr>
                        <a:t>4</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0,011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a:solidFill>
                            <a:srgbClr val="000000"/>
                          </a:solidFill>
                          <a:effectLst/>
                          <a:latin typeface="Times New Roman" panose="02020603050405020304" pitchFamily="18" charset="0"/>
                        </a:rPr>
                        <a:t>3</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0,014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bl>
          </a:graphicData>
        </a:graphic>
      </p:graphicFrame>
      <p:sp>
        <p:nvSpPr>
          <p:cNvPr id="5" name="Прямоугольник 4"/>
          <p:cNvSpPr/>
          <p:nvPr/>
        </p:nvSpPr>
        <p:spPr>
          <a:xfrm>
            <a:off x="10065568" y="1484784"/>
            <a:ext cx="826323" cy="369332"/>
          </a:xfrm>
          <a:prstGeom prst="rect">
            <a:avLst/>
          </a:prstGeom>
        </p:spPr>
        <p:txBody>
          <a:bodyPr wrap="square">
            <a:spAutoFit/>
          </a:bodyPr>
          <a:lstStyle/>
          <a:p>
            <a:endParaRPr lang="ru-RU"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a:latin typeface="Calibri" panose="020F0502020204030204" pitchFamily="34" charset="0"/>
              </a:rPr>
              <a:t>  </a:t>
            </a:r>
            <a:r>
              <a:rPr lang="kk-KZ" altLang="ru-RU" sz="1200" b="1" i="1" dirty="0">
                <a:latin typeface="Times New Roman" panose="02020603050405020304" pitchFamily="18" charset="0"/>
                <a:cs typeface="Times New Roman" panose="02020603050405020304" pitchFamily="18" charset="0"/>
              </a:rPr>
              <a:t>Дайындаған</a:t>
            </a:r>
            <a:r>
              <a:rPr lang="kk-KZ" altLang="ru-RU" sz="1200" b="1" i="1">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Рахметова Ж.А./</a:t>
            </a:r>
            <a:r>
              <a:rPr lang="kk-KZ" altLang="ru-RU" sz="1200" b="1" i="1" dirty="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val="20000"/>
                    </a:ext>
                  </a:extLst>
                </a:gridCol>
                <a:gridCol w="2943195">
                  <a:extLst>
                    <a:ext uri="{9D8B030D-6E8A-4147-A177-3AD203B41FA5}">
                      <a16:colId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26920</TotalTime>
  <Words>614</Words>
  <Application>Microsoft Office PowerPoint</Application>
  <PresentationFormat>Лист A4 (210x297 мм)</PresentationFormat>
  <Paragraphs>89</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4857</cp:revision>
  <cp:lastPrinted>2021-07-01T07:38:07Z</cp:lastPrinted>
  <dcterms:created xsi:type="dcterms:W3CDTF">2018-03-27T06:03:00Z</dcterms:created>
  <dcterms:modified xsi:type="dcterms:W3CDTF">2025-07-24T08:36:04Z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