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101" d="100"/>
          <a:sy n="101" d="100"/>
        </p:scale>
        <p:origin x="114" y="204"/>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52998149"/>
              </p:ext>
            </p:extLst>
          </p:nvPr>
        </p:nvGraphicFramePr>
        <p:xfrm>
          <a:off x="344488" y="2141593"/>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en-US" altLang="x-none" sz="1600" b="1" i="1" dirty="0">
                          <a:solidFill>
                            <a:srgbClr val="002060"/>
                          </a:solidFill>
                          <a:latin typeface="Times New Roman" panose="02020603050405020304" pitchFamily="18" charset="0"/>
                          <a:cs typeface="Times New Roman" panose="02020603050405020304" pitchFamily="18" charset="0"/>
                        </a:rPr>
                        <a:t>21</a:t>
                      </a:r>
                      <a:r>
                        <a:rPr lang="ru-RU" altLang="x-none" sz="1600" b="1" i="1" dirty="0">
                          <a:solidFill>
                            <a:srgbClr val="002060"/>
                          </a:solidFill>
                          <a:latin typeface="Times New Roman" panose="02020603050405020304" pitchFamily="18" charset="0"/>
                          <a:cs typeface="Times New Roman" panose="02020603050405020304" pitchFamily="18" charset="0"/>
                        </a:rPr>
                        <a:t>4</a:t>
                      </a:r>
                      <a:r>
                        <a:rPr lang="en-US"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en-US"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a:solidFill>
                            <a:srgbClr val="002060"/>
                          </a:solidFill>
                          <a:latin typeface="Times New Roman" panose="02020603050405020304" pitchFamily="18" charset="0"/>
                          <a:cs typeface="Times New Roman" panose="02020603050405020304" pitchFamily="18" charset="0"/>
                        </a:rPr>
                        <a:t>0</a:t>
                      </a:r>
                      <a:r>
                        <a:rPr lang="ru-RU" altLang="zh-CN" sz="1200" b="1" i="1" baseline="0" dirty="0">
                          <a:solidFill>
                            <a:srgbClr val="002060"/>
                          </a:solidFill>
                          <a:latin typeface="Times New Roman" panose="02020603050405020304" pitchFamily="18" charset="0"/>
                          <a:cs typeface="Times New Roman" panose="02020603050405020304" pitchFamily="18" charset="0"/>
                        </a:rPr>
                        <a:t>2</a:t>
                      </a:r>
                      <a:r>
                        <a:rPr lang="en-US"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сейіліуіне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болады деп 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063764009"/>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366586">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a:solidFill>
                            <a:schemeClr val="tx1"/>
                          </a:solidFill>
                          <a:latin typeface="Times New Roman" panose="02020603050405020304" pitchFamily="18" charset="0"/>
                          <a:cs typeface="Times New Roman" panose="02020603050405020304" pitchFamily="18" charset="0"/>
                        </a:rPr>
                        <a:t>РМ-2,5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0.67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effectLst/>
                          <a:latin typeface="Calibri" panose="020F0502020204030204" pitchFamily="34" charset="0"/>
                        </a:rPr>
                        <a:t>8</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r>
                        <a:rPr lang="en-US" sz="1100" b="0" i="0" u="none" strike="noStrike" dirty="0">
                          <a:solidFill>
                            <a:srgbClr val="000000"/>
                          </a:solidFill>
                          <a:effectLst/>
                          <a:latin typeface="Calibri" panose="020F0502020204030204" pitchFamily="34" charset="0"/>
                        </a:rPr>
                        <a:t>01</a:t>
                      </a:r>
                      <a:r>
                        <a:rPr lang="ru-RU" sz="1100" b="0" i="0" u="none" strike="noStrike" dirty="0">
                          <a:solidFill>
                            <a:srgbClr val="000000"/>
                          </a:solidFill>
                          <a:effectLst/>
                          <a:latin typeface="Calibri" panose="020F0502020204030204" pitchFamily="34" charset="0"/>
                        </a:rPr>
                        <a:t>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effectLst/>
                          <a:latin typeface="Calibri" panose="020F0502020204030204" pitchFamily="34" charset="0"/>
                        </a:rPr>
                        <a:t>12</a:t>
                      </a:r>
                      <a:r>
                        <a:rPr lang="ru-RU" sz="1100" b="0" i="0" u="none" strike="noStrike" dirty="0">
                          <a:solidFill>
                            <a:srgbClr val="000000"/>
                          </a:solidFill>
                          <a:effectLst/>
                          <a:latin typeface="Calibri" panose="020F0502020204030204" pitchFamily="34" charset="0"/>
                        </a:rPr>
                        <a:t>79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r>
                        <a:rPr lang="en-US" sz="1100" b="0" i="0" u="none" strike="noStrike" dirty="0">
                          <a:solidFill>
                            <a:srgbClr val="000000"/>
                          </a:solidFill>
                          <a:effectLst/>
                          <a:latin typeface="Calibri" panose="020F0502020204030204" pitchFamily="34" charset="0"/>
                        </a:rPr>
                        <a:t>2</a:t>
                      </a:r>
                      <a:r>
                        <a:rPr lang="ru-RU" sz="1100" b="0" i="0" u="none" strike="noStrike" dirty="0">
                          <a:solidFill>
                            <a:srgbClr val="000000"/>
                          </a:solidFill>
                          <a:effectLst/>
                          <a:latin typeface="Calibri" panose="020F0502020204030204" pitchFamily="34" charset="0"/>
                        </a:rPr>
                        <a:t>56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effectLst/>
                          <a:latin typeface="Calibri" panose="020F0502020204030204" pitchFamily="34" charset="0"/>
                        </a:rPr>
                        <a:t>5</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effectLst/>
                          <a:latin typeface="Calibri" panose="020F0502020204030204" pitchFamily="34" charset="0"/>
                        </a:rPr>
                        <a:t>0.</a:t>
                      </a:r>
                      <a:r>
                        <a:rPr lang="ru-RU" sz="1100" b="0" i="0" u="none" strike="noStrike">
                          <a:solidFill>
                            <a:srgbClr val="000000"/>
                          </a:solidFill>
                          <a:effectLst/>
                          <a:latin typeface="Calibri" panose="020F0502020204030204" pitchFamily="34" charset="0"/>
                        </a:rPr>
                        <a:t>575</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02</a:t>
            </a:r>
            <a:r>
              <a:rPr lang="kk-KZ" altLang="ru-RU" sz="1200" b="1" dirty="0">
                <a:latin typeface="Times New Roman" panose="02020603050405020304" pitchFamily="18" charset="0"/>
                <a:cs typeface="Times New Roman" panose="02020603050405020304" pitchFamily="18" charset="0"/>
              </a:rPr>
              <a:t> тамыз</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Ақтау қаласының атмосфералық ауасының жай-күйі</a:t>
            </a:r>
          </a:p>
        </p:txBody>
      </p:sp>
      <p:sp>
        <p:nvSpPr>
          <p:cNvPr id="16" name="Прямоугольник 15"/>
          <p:cNvSpPr/>
          <p:nvPr/>
        </p:nvSpPr>
        <p:spPr>
          <a:xfrm>
            <a:off x="5000237" y="215900"/>
            <a:ext cx="4767261" cy="2462213"/>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2025 жыл 0</a:t>
            </a:r>
            <a:r>
              <a:rPr lang="ru-RU" altLang="ru-RU" sz="1100" b="1" dirty="0">
                <a:latin typeface="Times New Roman" panose="02020603050405020304" pitchFamily="18" charset="0"/>
                <a:cs typeface="Times New Roman" panose="02020603050405020304" pitchFamily="18" charset="0"/>
              </a:rPr>
              <a:t>3</a:t>
            </a:r>
            <a:r>
              <a:rPr lang="en-US"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тамыз</a:t>
            </a:r>
            <a:r>
              <a:rPr lang="kk-KZ" altLang="ru-RU" sz="1100" b="1" dirty="0">
                <a:latin typeface="Times New Roman" panose="02020603050405020304" pitchFamily="18" charset="0"/>
                <a:cs typeface="Times New Roman" panose="02020603050405020304" pitchFamily="18" charset="0"/>
              </a:rPr>
              <a:t>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2025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en-US"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02</a:t>
            </a:r>
            <a:r>
              <a:rPr lang="kk-KZ" altLang="ru-RU" sz="1100" b="1" dirty="0">
                <a:solidFill>
                  <a:srgbClr val="000000"/>
                </a:solidFill>
                <a:latin typeface="Times New Roman" panose="02020603050405020304" pitchFamily="18" charset="0"/>
                <a:cs typeface="Times New Roman" panose="02020603050405020304" pitchFamily="18" charset="0"/>
              </a:rPr>
              <a:t> тамыз</a:t>
            </a:r>
            <a:r>
              <a:rPr lang="ru-RU"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 </a:t>
            </a:r>
            <a:r>
              <a:rPr lang="kk-KZ" altLang="ru-RU" sz="1100" b="1" dirty="0">
                <a:solidFill>
                  <a:srgbClr val="000000"/>
                </a:solidFill>
                <a:latin typeface="Times New Roman" panose="02020603050405020304" pitchFamily="18" charset="0"/>
                <a:cs typeface="Times New Roman" panose="02020603050405020304" pitchFamily="18" charset="0"/>
              </a:rPr>
              <a:t>бастап 2025 ж. 0</a:t>
            </a:r>
            <a:r>
              <a:rPr lang="ru-RU" altLang="ru-RU" sz="1100" b="1" dirty="0">
                <a:solidFill>
                  <a:srgbClr val="000000"/>
                </a:solidFill>
                <a:latin typeface="Times New Roman" panose="02020603050405020304" pitchFamily="18" charset="0"/>
                <a:cs typeface="Times New Roman" panose="02020603050405020304" pitchFamily="18" charset="0"/>
              </a:rPr>
              <a:t>3</a:t>
            </a:r>
            <a:r>
              <a:rPr lang="kk-KZ" altLang="ru-RU" sz="1100" b="1" dirty="0">
                <a:solidFill>
                  <a:srgbClr val="000000"/>
                </a:solidFill>
                <a:latin typeface="Times New Roman" panose="02020603050405020304" pitchFamily="18" charset="0"/>
                <a:cs typeface="Times New Roman" panose="02020603050405020304" pitchFamily="18" charset="0"/>
              </a:rPr>
              <a:t> тамыз</a:t>
            </a:r>
          </a:p>
          <a:p>
            <a:pPr algn="ct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Аздаған бұлтты, </a:t>
            </a:r>
            <a:r>
              <a:rPr lang="kk-KZ" sz="1100" dirty="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a:solidFill>
                  <a:prstClr val="black"/>
                </a:solidFill>
                <a:latin typeface="Times New Roman" pitchFamily="18" charset="0"/>
                <a:cs typeface="Times New Roman" pitchFamily="18" charset="0"/>
              </a:rPr>
              <a:t>. Жел </a:t>
            </a:r>
            <a:r>
              <a:rPr lang="kk-KZ" sz="1100" dirty="0" smtClean="0">
                <a:solidFill>
                  <a:prstClr val="black"/>
                </a:solidFill>
                <a:latin typeface="Times New Roman" pitchFamily="18" charset="0"/>
                <a:cs typeface="Times New Roman" pitchFamily="18" charset="0"/>
              </a:rPr>
              <a:t>оңтүстік-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a:t>
            </a:r>
            <a:r>
              <a:rPr lang="kk-KZ" sz="1100" dirty="0">
                <a:solidFill>
                  <a:srgbClr val="000000"/>
                </a:solidFill>
                <a:latin typeface="Times New Roman" panose="02020603050405020304" pitchFamily="18" charset="0"/>
                <a:cs typeface="Times New Roman" panose="02020603050405020304" pitchFamily="18" charset="0"/>
                <a:sym typeface="+mn-ea"/>
              </a:rPr>
              <a:t>, 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9-14 </a:t>
            </a:r>
            <a:r>
              <a:rPr lang="kk-KZ" sz="1100" dirty="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24-26, </a:t>
            </a:r>
            <a:r>
              <a:rPr lang="kk-KZ" sz="1100" dirty="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35-37 </a:t>
            </a:r>
            <a:r>
              <a:rPr lang="kk-KZ" sz="1100" dirty="0">
                <a:solidFill>
                  <a:prstClr val="black"/>
                </a:solidFill>
                <a:latin typeface="Times New Roman" pitchFamily="18" charset="0"/>
                <a:cs typeface="Times New Roman" pitchFamily="18" charset="0"/>
              </a:rPr>
              <a:t>жылы.</a:t>
            </a:r>
          </a:p>
          <a:p>
            <a:pPr lvl="0" algn="just"/>
            <a:endParaRPr lang="kk-KZ" sz="1100" dirty="0">
              <a:solidFill>
                <a:prstClr val="black"/>
              </a:solidFill>
              <a:latin typeface="Times New Roman" pitchFamily="18" charset="0"/>
              <a:cs typeface="Times New Roman" pitchFamily="18" charset="0"/>
            </a:endParaRPr>
          </a:p>
          <a:p>
            <a:pPr lvl="0" algn="ct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4</a:t>
            </a:r>
            <a:r>
              <a:rPr lang="kk-KZ" sz="1100" b="1" dirty="0">
                <a:solidFill>
                  <a:srgbClr val="000000"/>
                </a:solidFill>
                <a:latin typeface="Times New Roman" panose="02020603050405020304" pitchFamily="18" charset="0"/>
                <a:cs typeface="Times New Roman" panose="02020603050405020304" pitchFamily="18" charset="0"/>
              </a:rPr>
              <a:t> тамыз</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2025 ж.</a:t>
            </a:r>
            <a:r>
              <a:rPr lang="en-US" sz="1100" b="1" dirty="0">
                <a:solidFill>
                  <a:srgbClr val="000000"/>
                </a:solidFill>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rPr>
              <a:t>03</a:t>
            </a:r>
            <a:r>
              <a:rPr lang="kk-KZ" sz="1100" b="1" dirty="0">
                <a:solidFill>
                  <a:srgbClr val="000000"/>
                </a:solidFill>
                <a:latin typeface="Times New Roman" panose="02020603050405020304" pitchFamily="18" charset="0"/>
                <a:cs typeface="Times New Roman" panose="02020603050405020304" pitchFamily="18" charset="0"/>
              </a:rPr>
              <a:t> тамыз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бастап 202</a:t>
            </a:r>
            <a:r>
              <a:rPr lang="kk-KZ" sz="1100" b="1" dirty="0">
                <a:solidFill>
                  <a:srgbClr val="000000"/>
                </a:solidFill>
                <a:latin typeface="Times New Roman" panose="02020603050405020304" pitchFamily="18" charset="0"/>
                <a:cs typeface="Times New Roman" panose="02020603050405020304" pitchFamily="18" charset="0"/>
              </a:rPr>
              <a:t>5</a:t>
            </a:r>
            <a:r>
              <a:rPr lang="ru-RU" sz="1100" b="1" dirty="0">
                <a:solidFill>
                  <a:srgbClr val="000000"/>
                </a:solidFill>
                <a:latin typeface="Times New Roman" panose="02020603050405020304" pitchFamily="18" charset="0"/>
                <a:cs typeface="Times New Roman" panose="02020603050405020304" pitchFamily="18" charset="0"/>
              </a:rPr>
              <a:t> ж. 04</a:t>
            </a:r>
            <a:r>
              <a:rPr lang="kk-KZ" sz="1100" b="1" dirty="0">
                <a:solidFill>
                  <a:srgbClr val="000000"/>
                </a:solidFill>
                <a:latin typeface="Times New Roman" panose="02020603050405020304" pitchFamily="18" charset="0"/>
                <a:cs typeface="Times New Roman" panose="02020603050405020304" pitchFamily="18" charset="0"/>
              </a:rPr>
              <a:t> тамыз</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 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дейін</a:t>
            </a:r>
          </a:p>
          <a:p>
            <a:pPr lvl="0" algn="ct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Ашық, жауын-шашынсыз</a:t>
            </a:r>
            <a:r>
              <a:rPr lang="kk-KZ" sz="1100" dirty="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оңтүстік-шығыстан</a:t>
            </a:r>
            <a:r>
              <a:rPr lang="ru-RU" sz="1100" dirty="0">
                <a:solidFill>
                  <a:prstClr val="black"/>
                </a:solidFill>
                <a:latin typeface="Times New Roman" pitchFamily="18" charset="0"/>
                <a:cs typeface="Times New Roman" pitchFamily="18" charset="0"/>
              </a:rPr>
              <a:t>,</a:t>
            </a:r>
            <a:r>
              <a:rPr lang="kk-KZ" sz="1100" dirty="0">
                <a:solidFill>
                  <a:prstClr val="black"/>
                </a:solidFill>
                <a:latin typeface="Times New Roman" pitchFamily="18" charset="0"/>
                <a:cs typeface="Times New Roman" pitchFamily="18" charset="0"/>
              </a:rPr>
              <a:t> күші </a:t>
            </a:r>
            <a:r>
              <a:rPr lang="kk-KZ" sz="1100" dirty="0" smtClean="0">
                <a:solidFill>
                  <a:prstClr val="black"/>
                </a:solidFill>
                <a:latin typeface="Times New Roman" pitchFamily="18" charset="0"/>
                <a:cs typeface="Times New Roman" pitchFamily="18" charset="0"/>
              </a:rPr>
              <a:t>9-14 </a:t>
            </a:r>
            <a:r>
              <a:rPr lang="kk-KZ" sz="1100" dirty="0">
                <a:solidFill>
                  <a:prstClr val="black"/>
                </a:solidFill>
                <a:latin typeface="Times New Roman" pitchFamily="18" charset="0"/>
                <a:cs typeface="Times New Roman" pitchFamily="18" charset="0"/>
              </a:rPr>
              <a:t>м/с</a:t>
            </a:r>
            <a:r>
              <a:rPr lang="ru-RU" sz="1100" dirty="0">
                <a:solidFill>
                  <a:prstClr val="black"/>
                </a:solidFill>
                <a:latin typeface="Times New Roman" pitchFamily="18" charset="0"/>
                <a:cs typeface="Times New Roman" pitchFamily="18" charset="0"/>
              </a:rPr>
              <a:t>. Ауа температурасы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ru-RU" sz="1100" dirty="0" smtClean="0">
                <a:solidFill>
                  <a:prstClr val="black"/>
                </a:solidFill>
                <a:latin typeface="Times New Roman" pitchFamily="18" charset="0"/>
                <a:cs typeface="Times New Roman" pitchFamily="18" charset="0"/>
              </a:rPr>
              <a:t>2</a:t>
            </a:r>
            <a:r>
              <a:rPr lang="kk-KZ" sz="1100" dirty="0" smtClean="0">
                <a:solidFill>
                  <a:prstClr val="black"/>
                </a:solidFill>
                <a:latin typeface="Times New Roman" pitchFamily="18" charset="0"/>
                <a:cs typeface="Times New Roman" pitchFamily="18" charset="0"/>
              </a:rPr>
              <a:t>5-27 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 </a:t>
            </a:r>
            <a:r>
              <a:rPr lang="kk-KZ" altLang="ru-RU" sz="1000" b="1" i="1" dirty="0" smtClean="0">
                <a:solidFill>
                  <a:srgbClr val="000000"/>
                </a:solidFill>
                <a:latin typeface="Times New Roman" panose="02020603050405020304" pitchFamily="18" charset="0"/>
                <a:cs typeface="Times New Roman" panose="02020603050405020304" pitchFamily="18" charset="0"/>
              </a:rPr>
              <a:t>Нуршаева А.Д.</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30743</TotalTime>
  <Words>590</Words>
  <Application>Microsoft Office PowerPoint</Application>
  <PresentationFormat>Лист A4 (210x297 мм)</PresentationFormat>
  <Paragraphs>97</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4005</cp:revision>
  <cp:lastPrinted>2021-07-01T07:38:07Z</cp:lastPrinted>
  <dcterms:created xsi:type="dcterms:W3CDTF">2018-03-27T06:03:00Z</dcterms:created>
  <dcterms:modified xsi:type="dcterms:W3CDTF">2025-08-02T06:57:32Z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