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9" d="100"/>
          <a:sy n="89" d="100"/>
        </p:scale>
        <p:origin x="30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63446683"/>
              </p:ext>
            </p:extLst>
          </p:nvPr>
        </p:nvGraphicFramePr>
        <p:xfrm>
          <a:off x="307976" y="2708920"/>
          <a:ext cx="4386677" cy="2520280"/>
        </p:xfrm>
        <a:graphic>
          <a:graphicData uri="http://schemas.openxmlformats.org/drawingml/2006/table">
            <a:tbl>
              <a:tblPr/>
              <a:tblGrid>
                <a:gridCol w="4386677">
                  <a:extLst>
                    <a:ext uri="{9D8B030D-6E8A-4147-A177-3AD203B41FA5}">
                      <a16:colId xmlns:a16="http://schemas.microsoft.com/office/drawing/2014/main" xmlns=""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217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04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 </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389" y="114301"/>
            <a:ext cx="4681538"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r>
              <a:rPr lang="ru-RU" altLang="ru-RU" sz="1200" b="1" dirty="0" smtClean="0">
                <a:latin typeface="Times New Roman" panose="02020603050405020304" pitchFamily="18" charset="0"/>
                <a:cs typeface="Times New Roman" panose="02020603050405020304" pitchFamily="18" charset="0"/>
              </a:rPr>
              <a:t>                                       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05 </a:t>
            </a:r>
            <a:r>
              <a:rPr lang="kk-KZ" sz="1200" b="1" dirty="0">
                <a:solidFill>
                  <a:prstClr val="black"/>
                </a:solidFill>
                <a:latin typeface="Times New Roman" panose="02020603050405020304" pitchFamily="18" charset="0"/>
                <a:cs typeface="Times New Roman" panose="02020603050405020304" pitchFamily="18" charset="0"/>
              </a:rPr>
              <a:t>тамызға </a:t>
            </a:r>
            <a:endParaRPr lang="kk-KZ" sz="1200" b="1" dirty="0" smtClean="0">
              <a:solidFill>
                <a:prstClr val="black"/>
              </a:solidFill>
              <a:latin typeface="Times New Roman" panose="02020603050405020304" pitchFamily="18" charset="0"/>
              <a:cs typeface="Times New Roman" panose="02020603050405020304" pitchFamily="18" charset="0"/>
            </a:endParaRPr>
          </a:p>
          <a:p>
            <a:r>
              <a:rPr lang="kk-KZ" sz="1200" b="1" dirty="0" smtClean="0">
                <a:solidFill>
                  <a:prstClr val="black"/>
                </a:solidFill>
                <a:latin typeface="Times New Roman" panose="02020603050405020304" pitchFamily="18" charset="0"/>
                <a:cs typeface="Times New Roman" panose="02020603050405020304" pitchFamily="18" charset="0"/>
              </a:rPr>
              <a:t>04 </a:t>
            </a:r>
            <a:r>
              <a:rPr lang="kk-KZ" sz="1200" b="1" dirty="0" smtClean="0">
                <a:solidFill>
                  <a:prstClr val="black"/>
                </a:solidFill>
                <a:latin typeface="Times New Roman" panose="02020603050405020304" pitchFamily="18" charset="0"/>
                <a:cs typeface="Times New Roman" panose="02020603050405020304" pitchFamily="18" charset="0"/>
              </a:rPr>
              <a:t>тамыз </a:t>
            </a:r>
            <a:r>
              <a:rPr lang="kk-KZ" altLang="ru-RU" sz="1200" b="1" dirty="0" smtClean="0">
                <a:solidFill>
                  <a:prstClr val="black"/>
                </a:solidFill>
                <a:latin typeface="Times New Roman" panose="02020603050405020304" pitchFamily="18" charset="0"/>
                <a:cs typeface="Times New Roman" panose="02020603050405020304" pitchFamily="18" charset="0"/>
              </a:rPr>
              <a:t>сағ. 20-ден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05 </a:t>
            </a:r>
            <a:r>
              <a:rPr lang="kk-KZ" sz="1200" b="1" dirty="0" smtClean="0">
                <a:solidFill>
                  <a:prstClr val="black"/>
                </a:solidFill>
                <a:latin typeface="Times New Roman" panose="02020603050405020304" pitchFamily="18" charset="0"/>
                <a:cs typeface="Times New Roman" panose="02020603050405020304" pitchFamily="18" charset="0"/>
              </a:rPr>
              <a:t>тамыз </a:t>
            </a:r>
            <a:r>
              <a:rPr lang="kk-KZ" altLang="ru-RU" sz="1200" b="1" dirty="0" smtClean="0">
                <a:solidFill>
                  <a:prstClr val="black"/>
                </a:solidFill>
                <a:latin typeface="Times New Roman" panose="02020603050405020304" pitchFamily="18" charset="0"/>
                <a:cs typeface="Times New Roman" panose="02020603050405020304" pitchFamily="18" charset="0"/>
              </a:rPr>
              <a:t>2025 ж. сағ. 20-дейін</a:t>
            </a:r>
          </a:p>
          <a:p>
            <a:pPr lvl="0" algn="just"/>
            <a:r>
              <a:rPr lang="kk-KZ" sz="1200" dirty="0">
                <a:latin typeface="Times New Roman" panose="02020603050405020304" pitchFamily="18" charset="0"/>
                <a:ea typeface="Times New Roman" panose="02020603050405020304" pitchFamily="18" charset="0"/>
              </a:rPr>
              <a:t>Көшпелі б</a:t>
            </a:r>
            <a:r>
              <a:rPr lang="ru-RU" sz="1200" dirty="0" err="1">
                <a:solidFill>
                  <a:prstClr val="black"/>
                </a:solidFill>
                <a:latin typeface="Times New Roman" panose="02020603050405020304" pitchFamily="18" charset="0"/>
                <a:cs typeface="Times New Roman" panose="02020603050405020304" pitchFamily="18" charset="0"/>
              </a:rPr>
              <a:t>ұлтты</a:t>
            </a:r>
            <a:r>
              <a:rPr lang="ru-RU" sz="1200" dirty="0">
                <a:solidFill>
                  <a:prstClr val="black"/>
                </a:solidFill>
                <a:latin typeface="Times New Roman" panose="02020603050405020304" pitchFamily="18" charset="0"/>
                <a:cs typeface="Times New Roman" panose="02020603050405020304" pitchFamily="18" charset="0"/>
              </a:rPr>
              <a:t>,</a:t>
            </a:r>
            <a:r>
              <a:rPr lang="kk-KZ" sz="1200" kern="900" dirty="0">
                <a:solidFill>
                  <a:srgbClr val="000000"/>
                </a:solidFill>
                <a:latin typeface="Times New Roman" panose="02020603050405020304" pitchFamily="18" charset="0"/>
                <a:ea typeface="Times New Roman" panose="02020603050405020304" pitchFamily="18" charset="0"/>
              </a:rPr>
              <a:t> </a:t>
            </a:r>
            <a:r>
              <a:rPr lang="ru-RU" sz="1200" dirty="0" smtClean="0">
                <a:latin typeface="Times New Roman" panose="02020603050405020304" pitchFamily="18" charset="0"/>
                <a:ea typeface="Times New Roman" panose="02020603050405020304" pitchFamily="18" charset="0"/>
              </a:rPr>
              <a:t>жауын-шашынсыз</a:t>
            </a:r>
            <a:r>
              <a:rPr lang="kk-KZ" sz="1200" dirty="0" smtClean="0">
                <a:latin typeface="Times New Roman" panose="02020603050405020304" pitchFamily="18" charset="0"/>
                <a:ea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Оңтүстік-шығыстан</a:t>
            </a:r>
            <a:r>
              <a:rPr lang="kk-KZ" sz="1200" kern="900" dirty="0">
                <a:solidFill>
                  <a:srgbClr val="000000"/>
                </a:solidFill>
                <a:latin typeface="Times New Roman" panose="02020603050405020304" pitchFamily="18" charset="0"/>
                <a:ea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жел </a:t>
            </a:r>
            <a:r>
              <a:rPr lang="kk-KZ" sz="1200" dirty="0" smtClean="0">
                <a:solidFill>
                  <a:prstClr val="black"/>
                </a:solidFill>
                <a:latin typeface="Times New Roman" panose="02020603050405020304" pitchFamily="18" charset="0"/>
                <a:cs typeface="Times New Roman" panose="02020603050405020304" pitchFamily="18" charset="0"/>
              </a:rPr>
              <a:t>соғады, 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7-12 м/с</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13-15</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26-28 </a:t>
            </a:r>
            <a:r>
              <a:rPr lang="kk-KZ" sz="1200" kern="900" dirty="0" smtClean="0">
                <a:solidFill>
                  <a:srgbClr val="000000"/>
                </a:solidFill>
                <a:latin typeface="Times New Roman" panose="02020603050405020304" pitchFamily="18" charset="0"/>
                <a:ea typeface="Times New Roman" panose="02020603050405020304" pitchFamily="18" charset="0"/>
              </a:rPr>
              <a:t>градус </a:t>
            </a:r>
            <a:r>
              <a:rPr lang="kk-KZ" sz="1200" kern="900" dirty="0">
                <a:solidFill>
                  <a:srgbClr val="000000"/>
                </a:solidFill>
                <a:latin typeface="Times New Roman" panose="02020603050405020304" pitchFamily="18" charset="0"/>
                <a:ea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endParaRPr lang="kk-KZ" sz="1200" kern="900" dirty="0">
              <a:solidFill>
                <a:srgbClr val="000000"/>
              </a:solidFill>
              <a:latin typeface="Times New Roman" panose="02020603050405020304" pitchFamily="18" charset="0"/>
              <a:ea typeface="Times New Roman" panose="02020603050405020304" pitchFamily="18" charset="0"/>
            </a:endParaRPr>
          </a:p>
          <a:p>
            <a:pPr algn="just"/>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2025 жылғы </a:t>
            </a:r>
            <a:r>
              <a:rPr lang="kk-KZ" sz="1200" b="1" dirty="0" smtClean="0">
                <a:solidFill>
                  <a:prstClr val="black"/>
                </a:solidFill>
                <a:latin typeface="Times New Roman" panose="02020603050405020304" pitchFamily="18" charset="0"/>
                <a:cs typeface="Times New Roman" panose="02020603050405020304" pitchFamily="18" charset="0"/>
              </a:rPr>
              <a:t>06 </a:t>
            </a:r>
            <a:r>
              <a:rPr lang="kk-KZ" sz="1200" b="1" dirty="0" smtClean="0">
                <a:solidFill>
                  <a:prstClr val="black"/>
                </a:solidFill>
                <a:latin typeface="Times New Roman" panose="02020603050405020304" pitchFamily="18" charset="0"/>
                <a:cs typeface="Times New Roman" panose="02020603050405020304" pitchFamily="18" charset="0"/>
              </a:rPr>
              <a:t>тамызға </a:t>
            </a:r>
            <a:endParaRPr lang="kk-KZ" sz="1200" b="1" dirty="0">
              <a:solidFill>
                <a:prstClr val="black"/>
              </a:solidFill>
              <a:latin typeface="Times New Roman" panose="02020603050405020304" pitchFamily="18" charset="0"/>
              <a:cs typeface="Times New Roman" panose="02020603050405020304" pitchFamily="18" charset="0"/>
            </a:endParaRPr>
          </a:p>
          <a:p>
            <a:pPr lvl="0" algn="just"/>
            <a:r>
              <a:rPr lang="kk-KZ" altLang="ru-RU" sz="1200" b="1" dirty="0" smtClean="0">
                <a:solidFill>
                  <a:prstClr val="black"/>
                </a:solidFill>
                <a:latin typeface="Times New Roman" panose="02020603050405020304" pitchFamily="18" charset="0"/>
                <a:cs typeface="Times New Roman" panose="02020603050405020304" pitchFamily="18" charset="0"/>
              </a:rPr>
              <a:t>05 </a:t>
            </a:r>
            <a:r>
              <a:rPr lang="kk-KZ" altLang="ru-RU" sz="1200" b="1" dirty="0" smtClean="0">
                <a:solidFill>
                  <a:prstClr val="black"/>
                </a:solidFill>
                <a:latin typeface="Times New Roman" panose="02020603050405020304" pitchFamily="18" charset="0"/>
                <a:cs typeface="Times New Roman" panose="02020603050405020304" pitchFamily="18" charset="0"/>
              </a:rPr>
              <a:t>тамыз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06 </a:t>
            </a:r>
            <a:r>
              <a:rPr lang="kk-KZ" sz="1200" b="1" dirty="0" smtClean="0">
                <a:solidFill>
                  <a:prstClr val="black"/>
                </a:solidFill>
                <a:latin typeface="Times New Roman" panose="02020603050405020304" pitchFamily="18" charset="0"/>
                <a:cs typeface="Times New Roman" panose="02020603050405020304" pitchFamily="18" charset="0"/>
              </a:rPr>
              <a:t>тамыз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kk-KZ" sz="1200" dirty="0" smtClean="0">
                <a:latin typeface="Times New Roman" panose="02020603050405020304" pitchFamily="18" charset="0"/>
                <a:ea typeface="Times New Roman" panose="02020603050405020304" pitchFamily="18" charset="0"/>
              </a:rPr>
              <a:t>Көшпелі б</a:t>
            </a:r>
            <a:r>
              <a:rPr lang="ru-RU" sz="1200" dirty="0" err="1" smtClean="0">
                <a:solidFill>
                  <a:prstClr val="black"/>
                </a:solidFill>
                <a:latin typeface="Times New Roman" panose="02020603050405020304" pitchFamily="18" charset="0"/>
                <a:cs typeface="Times New Roman" panose="02020603050405020304" pitchFamily="18" charset="0"/>
              </a:rPr>
              <a:t>ұлтты</a:t>
            </a:r>
            <a:r>
              <a:rPr lang="ru-RU" sz="1200" dirty="0" smtClean="0">
                <a:solidFill>
                  <a:prstClr val="black"/>
                </a:solidFill>
                <a:latin typeface="Times New Roman" panose="02020603050405020304" pitchFamily="18" charset="0"/>
                <a:cs typeface="Times New Roman" panose="02020603050405020304" pitchFamily="18" charset="0"/>
              </a:rPr>
              <a:t>,</a:t>
            </a:r>
            <a:r>
              <a:rPr lang="kk-KZ" sz="1200" kern="900" dirty="0">
                <a:solidFill>
                  <a:srgbClr val="000000"/>
                </a:solidFill>
                <a:latin typeface="Times New Roman" panose="02020603050405020304" pitchFamily="18" charset="0"/>
                <a:ea typeface="Times New Roman" panose="02020603050405020304" pitchFamily="18" charset="0"/>
              </a:rPr>
              <a:t> </a:t>
            </a:r>
            <a:r>
              <a:rPr lang="ru-RU" sz="1200" dirty="0" smtClean="0">
                <a:latin typeface="Times New Roman" panose="02020603050405020304" pitchFamily="18" charset="0"/>
                <a:ea typeface="Times New Roman" panose="02020603050405020304" pitchFamily="18" charset="0"/>
              </a:rPr>
              <a:t>жауын-шашынсыз</a:t>
            </a:r>
            <a:r>
              <a:rPr lang="kk-KZ" sz="1200" dirty="0" smtClean="0">
                <a:latin typeface="Times New Roman" panose="02020603050405020304" pitchFamily="18" charset="0"/>
                <a:ea typeface="Times New Roman" panose="02020603050405020304" pitchFamily="18" charset="0"/>
                <a:cs typeface="Times New Roman" panose="02020603050405020304" pitchFamily="18" charset="0"/>
              </a:rPr>
              <a:t>. </a:t>
            </a:r>
            <a:r>
              <a:rPr lang="kk-KZ" sz="1200" kern="900" dirty="0">
                <a:solidFill>
                  <a:srgbClr val="000000"/>
                </a:solidFill>
                <a:latin typeface="Times New Roman" panose="02020603050405020304" pitchFamily="18" charset="0"/>
                <a:ea typeface="Times New Roman" panose="02020603050405020304" pitchFamily="18" charset="0"/>
              </a:rPr>
              <a:t>Оңтүстік-батыстан </a:t>
            </a:r>
            <a:r>
              <a:rPr lang="kk-KZ" sz="1200" kern="900" dirty="0" smtClean="0">
                <a:solidFill>
                  <a:srgbClr val="000000"/>
                </a:solidFill>
                <a:latin typeface="Times New Roman" panose="02020603050405020304" pitchFamily="18" charset="0"/>
                <a:ea typeface="Times New Roman" panose="02020603050405020304" pitchFamily="18" charset="0"/>
              </a:rPr>
              <a:t>жел </a:t>
            </a:r>
            <a:r>
              <a:rPr lang="kk-KZ" sz="1200" kern="900" dirty="0" smtClean="0">
                <a:solidFill>
                  <a:srgbClr val="000000"/>
                </a:solidFill>
                <a:latin typeface="Times New Roman" panose="02020603050405020304" pitchFamily="18" charset="0"/>
                <a:ea typeface="Times New Roman" panose="02020603050405020304" pitchFamily="18" charset="0"/>
              </a:rPr>
              <a:t>соғады, </a:t>
            </a:r>
            <a:r>
              <a:rPr lang="kk-KZ" sz="1200" kern="900" dirty="0">
                <a:solidFill>
                  <a:srgbClr val="000000"/>
                </a:solidFill>
                <a:latin typeface="Times New Roman" panose="02020603050405020304" pitchFamily="18" charset="0"/>
                <a:ea typeface="Times New Roman" panose="02020603050405020304" pitchFamily="18" charset="0"/>
              </a:rPr>
              <a:t>күші </a:t>
            </a:r>
            <a:r>
              <a:rPr lang="kk-KZ" sz="1200" kern="900" dirty="0" smtClean="0">
                <a:solidFill>
                  <a:srgbClr val="000000"/>
                </a:solidFill>
                <a:latin typeface="Times New Roman" panose="02020603050405020304" pitchFamily="18" charset="0"/>
                <a:ea typeface="Times New Roman" panose="02020603050405020304" pitchFamily="18" charset="0"/>
              </a:rPr>
              <a:t>9-14 м/с</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15-17 </a:t>
            </a:r>
            <a:r>
              <a:rPr lang="kk-KZ" sz="1200" kern="900" dirty="0" smtClean="0">
                <a:solidFill>
                  <a:srgbClr val="000000"/>
                </a:solidFill>
                <a:latin typeface="Times New Roman" panose="02020603050405020304" pitchFamily="18" charset="0"/>
                <a:ea typeface="Times New Roman" panose="02020603050405020304" pitchFamily="18" charset="0"/>
              </a:rPr>
              <a:t>градус жылы</a:t>
            </a:r>
            <a:r>
              <a:rPr lang="ru-RU" sz="1200" kern="900" dirty="0" smtClean="0">
                <a:solidFill>
                  <a:srgbClr val="000000"/>
                </a:solidFill>
                <a:latin typeface="Times New Roman" panose="02020603050405020304" pitchFamily="18" charset="0"/>
                <a:ea typeface="Times New Roman" panose="02020603050405020304" pitchFamily="18" charset="0"/>
              </a:rPr>
              <a:t>.</a:t>
            </a:r>
            <a:endParaRPr lang="kk-KZ" sz="1200" dirty="0" smtClean="0">
              <a:solidFill>
                <a:prstClr val="black"/>
              </a:solidFill>
              <a:latin typeface="Times New Roman" panose="02020603050405020304" pitchFamily="18" charset="0"/>
              <a:cs typeface="Times New Roman" panose="02020603050405020304" pitchFamily="18" charset="0"/>
            </a:endParaRP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743122652"/>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504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1985992280"/>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04 </a:t>
            </a:r>
            <a:r>
              <a:rPr lang="kk-KZ" sz="1200" b="1" dirty="0">
                <a:solidFill>
                  <a:prstClr val="black"/>
                </a:solidFill>
                <a:latin typeface="Times New Roman" panose="02020603050405020304" pitchFamily="18" charset="0"/>
                <a:cs typeface="Times New Roman" panose="02020603050405020304" pitchFamily="18" charset="0"/>
              </a:rPr>
              <a:t>тамыз</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79334" y="3373579"/>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84250" y="2391006"/>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05 </a:t>
            </a:r>
            <a:r>
              <a:rPr lang="ru-RU" sz="1200" dirty="0" err="1" smtClean="0">
                <a:solidFill>
                  <a:prstClr val="black"/>
                </a:solidFill>
                <a:latin typeface="Times New Roman" panose="02020603050405020304" pitchFamily="18" charset="0"/>
                <a:cs typeface="Times New Roman" panose="02020603050405020304" pitchFamily="18" charset="0"/>
              </a:rPr>
              <a:t>тамызға</a:t>
            </a:r>
            <a:r>
              <a:rPr lang="kk-KZ" sz="1200" dirty="0" smtClean="0">
                <a:solidFill>
                  <a:prstClr val="black"/>
                </a:solidFill>
                <a:latin typeface="Times New Roman" panose="02020603050405020304" pitchFamily="18" charset="0"/>
                <a:cs typeface="Times New Roman" panose="02020603050405020304" pitchFamily="18" charset="0"/>
              </a:rPr>
              <a:t>, т</a:t>
            </a:r>
            <a:r>
              <a:rPr lang="ru-RU" sz="1200" dirty="0" err="1" smtClean="0">
                <a:solidFill>
                  <a:prstClr val="black"/>
                </a:solidFill>
                <a:latin typeface="Times New Roman" panose="02020603050405020304" pitchFamily="18" charset="0"/>
                <a:cs typeface="Times New Roman" panose="02020603050405020304" pitchFamily="18" charset="0"/>
              </a:rPr>
              <a:t>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06 </a:t>
            </a:r>
            <a:r>
              <a:rPr lang="ru-RU" sz="1200" dirty="0" err="1" smtClean="0">
                <a:solidFill>
                  <a:prstClr val="black"/>
                </a:solidFill>
                <a:latin typeface="Times New Roman" panose="02020603050405020304" pitchFamily="18" charset="0"/>
                <a:cs typeface="Times New Roman" panose="02020603050405020304" pitchFamily="18" charset="0"/>
              </a:rPr>
              <a:t>тамыз</a:t>
            </a:r>
            <a:r>
              <a:rPr lang="kk-KZ" sz="1200" dirty="0" smtClean="0">
                <a:solidFill>
                  <a:prstClr val="black"/>
                </a:solidFill>
                <a:latin typeface="Times New Roman" panose="02020603050405020304" pitchFamily="18" charset="0"/>
                <a:cs typeface="Times New Roman" panose="02020603050405020304" pitchFamily="18" charset="0"/>
              </a:rPr>
              <a:t>ғ</a:t>
            </a:r>
            <a:r>
              <a:rPr lang="ru-RU" sz="1200" dirty="0" smtClean="0">
                <a:solidFill>
                  <a:prstClr val="black"/>
                </a:solidFill>
                <a:latin typeface="Times New Roman" panose="02020603050405020304" pitchFamily="18" charset="0"/>
                <a:cs typeface="Times New Roman" panose="02020603050405020304" pitchFamily="18" charset="0"/>
              </a:rPr>
              <a:t>а 2025 </a:t>
            </a:r>
            <a:r>
              <a:rPr lang="ru-RU" sz="1200" dirty="0">
                <a:solidFill>
                  <a:prstClr val="black"/>
                </a:solidFill>
                <a:latin typeface="Times New Roman" panose="02020603050405020304" pitchFamily="18" charset="0"/>
                <a:cs typeface="Times New Roman" panose="02020603050405020304" pitchFamily="18" charset="0"/>
              </a:rPr>
              <a:t>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сейілу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algn="just"/>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Р. </a:t>
            </a:r>
            <a:r>
              <a:rPr lang="ru-RU" altLang="ru-RU" sz="1200" b="1" i="1" dirty="0" err="1" smtClean="0">
                <a:solidFill>
                  <a:srgbClr val="000000"/>
                </a:solidFill>
                <a:latin typeface="Times New Roman" panose="02020603050405020304" pitchFamily="18" charset="0"/>
                <a:cs typeface="Times New Roman" panose="02020603050405020304" pitchFamily="18" charset="0"/>
              </a:rPr>
              <a:t>Маркевич</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25392</TotalTime>
  <Words>584</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4976</cp:revision>
  <cp:lastPrinted>2021-07-01T07:38:07Z</cp:lastPrinted>
  <dcterms:created xsi:type="dcterms:W3CDTF">2018-03-27T06:03:00Z</dcterms:created>
  <dcterms:modified xsi:type="dcterms:W3CDTF">2025-08-04T06:25:06Z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