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171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96184" y="101925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50393019"/>
              </p:ext>
            </p:extLst>
          </p:nvPr>
        </p:nvGraphicFramePr>
        <p:xfrm>
          <a:off x="307975" y="2564904"/>
          <a:ext cx="4465638" cy="4186491"/>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513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217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05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935163">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41824" y="115888"/>
            <a:ext cx="5004205" cy="2100575"/>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2025 ж. 06 </a:t>
            </a:r>
            <a:r>
              <a:rPr lang="ru-RU" altLang="ru-RU" sz="1200" b="1" dirty="0" err="1">
                <a:latin typeface="Times New Roman" panose="02020603050405020304" pitchFamily="18" charset="0"/>
                <a:cs typeface="Times New Roman" panose="02020603050405020304" pitchFamily="18" charset="0"/>
              </a:rPr>
              <a:t>тамызға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05 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06 тамыз</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a:t>
            </a:r>
            <a:r>
              <a:rPr lang="kk-KZ" altLang="ru-RU" sz="1200" dirty="0" smtClean="0">
                <a:latin typeface="Times New Roman" panose="02020603050405020304" pitchFamily="18" charset="0"/>
                <a:cs typeface="Times New Roman" panose="02020603050405020304" pitchFamily="18" charset="0"/>
              </a:rPr>
              <a:t>Солтүстік-шығыстан соғатын </a:t>
            </a:r>
            <a:r>
              <a:rPr lang="kk-KZ" altLang="ru-RU" sz="1200" dirty="0">
                <a:latin typeface="Times New Roman" panose="02020603050405020304" pitchFamily="18" charset="0"/>
                <a:cs typeface="Times New Roman" panose="02020603050405020304" pitchFamily="18" charset="0"/>
              </a:rPr>
              <a:t>жел солтүстік-батысқа ауысады, </a:t>
            </a:r>
            <a:r>
              <a:rPr lang="kk-KZ" altLang="ru-RU" sz="1200" dirty="0" smtClean="0">
                <a:latin typeface="Times New Roman" panose="02020603050405020304" pitchFamily="18" charset="0"/>
                <a:cs typeface="Times New Roman" panose="02020603050405020304" pitchFamily="18" charset="0"/>
              </a:rPr>
              <a:t>күші түнде 3-8, күндіз 9-14 </a:t>
            </a:r>
            <a:r>
              <a:rPr lang="kk-KZ" altLang="ru-RU" sz="1200" dirty="0">
                <a:latin typeface="Times New Roman" panose="02020603050405020304" pitchFamily="18" charset="0"/>
                <a:cs typeface="Times New Roman" panose="02020603050405020304" pitchFamily="18" charset="0"/>
              </a:rPr>
              <a:t>м/с. Ауа температурасы түнде </a:t>
            </a:r>
            <a:r>
              <a:rPr lang="kk-KZ" altLang="ru-RU" sz="1200" dirty="0" smtClean="0">
                <a:latin typeface="Times New Roman" panose="02020603050405020304" pitchFamily="18" charset="0"/>
                <a:cs typeface="Times New Roman" panose="02020603050405020304" pitchFamily="18" charset="0"/>
              </a:rPr>
              <a:t>14-16, </a:t>
            </a:r>
            <a:r>
              <a:rPr lang="kk-KZ" altLang="ru-RU" sz="1200" dirty="0">
                <a:latin typeface="Times New Roman" panose="02020603050405020304" pitchFamily="18" charset="0"/>
                <a:cs typeface="Times New Roman" panose="02020603050405020304" pitchFamily="18" charset="0"/>
              </a:rPr>
              <a:t>күндіз 29-31 градус жылы.</a:t>
            </a:r>
          </a:p>
          <a:p>
            <a:pPr algn="just"/>
            <a:endParaRPr lang="ru-RU" altLang="ru-RU" sz="1150" b="1" dirty="0">
              <a:solidFill>
                <a:srgbClr val="FF0000"/>
              </a:solidFill>
              <a:latin typeface="Times New Roman" panose="02020603050405020304" pitchFamily="18" charset="0"/>
              <a:cs typeface="Times New Roman" panose="02020603050405020304" pitchFamily="18" charset="0"/>
            </a:endParaRPr>
          </a:p>
          <a:p>
            <a:pPr algn="ctr"/>
            <a:r>
              <a:rPr lang="ru-RU" altLang="ru-RU" sz="1150" b="1" dirty="0">
                <a:latin typeface="Times New Roman" panose="02020603050405020304" pitchFamily="18" charset="0"/>
                <a:cs typeface="Times New Roman" panose="02020603050405020304" pitchFamily="18" charset="0"/>
              </a:rPr>
              <a:t>07 </a:t>
            </a:r>
            <a:r>
              <a:rPr lang="ru-RU" altLang="ru-RU" sz="1150" b="1" dirty="0" err="1">
                <a:latin typeface="Times New Roman" panose="02020603050405020304" pitchFamily="18" charset="0"/>
                <a:cs typeface="Times New Roman" panose="02020603050405020304" pitchFamily="18" charset="0"/>
              </a:rPr>
              <a:t>тамызға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06 тамыз</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07 </a:t>
            </a:r>
            <a:r>
              <a:rPr lang="ru-RU" sz="1150" b="1" dirty="0" err="1">
                <a:latin typeface="Times New Roman" panose="02020603050405020304" pitchFamily="18" charset="0"/>
                <a:cs typeface="Times New Roman" panose="02020603050405020304" pitchFamily="18" charset="0"/>
              </a:rPr>
              <a:t>тамыз</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smtClean="0">
                <a:latin typeface="Times New Roman" panose="02020603050405020304" pitchFamily="18" charset="0"/>
                <a:cs typeface="Times New Roman" panose="02020603050405020304" pitchFamily="18" charset="0"/>
              </a:rPr>
              <a:t>Көшпелі </a:t>
            </a:r>
            <a:r>
              <a:rPr lang="kk-KZ" altLang="ru-RU" sz="1200" dirty="0">
                <a:latin typeface="Times New Roman" panose="02020603050405020304" pitchFamily="18" charset="0"/>
                <a:cs typeface="Times New Roman" panose="02020603050405020304" pitchFamily="18" charset="0"/>
              </a:rPr>
              <a:t>бұлтты, жауын-шашынсыз. </a:t>
            </a:r>
            <a:r>
              <a:rPr lang="kk-KZ" altLang="ru-RU" sz="1200" dirty="0" smtClean="0">
                <a:latin typeface="Times New Roman" panose="02020603050405020304" pitchFamily="18" charset="0"/>
                <a:cs typeface="Times New Roman" panose="02020603050405020304" pitchFamily="18" charset="0"/>
              </a:rPr>
              <a:t>Солтүстік-батыстан </a:t>
            </a:r>
            <a:r>
              <a:rPr lang="kk-KZ" altLang="ru-RU" sz="1200" dirty="0">
                <a:latin typeface="Times New Roman" panose="02020603050405020304" pitchFamily="18" charset="0"/>
                <a:cs typeface="Times New Roman" panose="02020603050405020304" pitchFamily="18" charset="0"/>
              </a:rPr>
              <a:t>жел соғады, күші 9-14 м/с. Ауа температурасы түнде </a:t>
            </a:r>
            <a:r>
              <a:rPr lang="kk-KZ" altLang="ru-RU" sz="1200" dirty="0" smtClean="0">
                <a:latin typeface="Times New Roman" panose="02020603050405020304" pitchFamily="18" charset="0"/>
                <a:cs typeface="Times New Roman" panose="02020603050405020304" pitchFamily="18" charset="0"/>
              </a:rPr>
              <a:t>16-18 градус </a:t>
            </a:r>
            <a:r>
              <a:rPr lang="kk-KZ" altLang="ru-RU" sz="1200" dirty="0">
                <a:latin typeface="Times New Roman" panose="02020603050405020304" pitchFamily="18" charset="0"/>
                <a:cs typeface="Times New Roman" panose="02020603050405020304" pitchFamily="18" charset="0"/>
              </a:rPr>
              <a:t>жылы.</a:t>
            </a: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05 </a:t>
            </a:r>
            <a:r>
              <a:rPr lang="ru-RU" altLang="ru-RU" sz="1200" b="1" dirty="0" err="1">
                <a:latin typeface="Times New Roman" panose="02020603050405020304" pitchFamily="18" charset="0"/>
                <a:cs typeface="Times New Roman" panose="02020603050405020304" pitchFamily="18" charset="0"/>
              </a:rPr>
              <a:t>тамызға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09469"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tabLst>
                <a:tab pos="1431925" algn="l"/>
              </a:tabLst>
            </a:pP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65001" y="2426236"/>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828680274"/>
              </p:ext>
            </p:extLst>
          </p:nvPr>
        </p:nvGraphicFramePr>
        <p:xfrm>
          <a:off x="5027448" y="4173056"/>
          <a:ext cx="4667576" cy="2231152"/>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88032">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r>
                        <a:rPr lang="kk-KZ" sz="1000" b="0" i="0" u="none" strike="noStrike" dirty="0" smtClean="0">
                          <a:solidFill>
                            <a:srgbClr val="000000"/>
                          </a:solidFill>
                          <a:effectLst/>
                          <a:latin typeface="Times New Roman" panose="02020603050405020304" pitchFamily="18" charset="0"/>
                        </a:rPr>
                        <a:t>035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Азот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15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0,073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696">
                <a:tc>
                  <a:txBody>
                    <a:bodyPr/>
                    <a:lstStyle/>
                    <a:p>
                      <a:r>
                        <a:rPr lang="ru-RU" sz="1000" b="0" dirty="0" smtClean="0">
                          <a:solidFill>
                            <a:schemeClr val="tx1"/>
                          </a:solidFill>
                          <a:latin typeface="Times New Roman" panose="02020603050405020304" pitchFamily="18" charset="0"/>
                          <a:cs typeface="Times New Roman" panose="02020603050405020304" pitchFamily="18" charset="0"/>
                        </a:rPr>
                        <a:t>Азот </a:t>
                      </a: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3</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0,388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6</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3</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Рахметова Ж.А./</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25080</TotalTime>
  <Words>515</Words>
  <Application>Microsoft Office PowerPoint</Application>
  <PresentationFormat>Лист A4 (210x297 мм)</PresentationFormat>
  <Paragraphs>97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4746</cp:revision>
  <cp:lastPrinted>2021-07-01T07:38:07Z</cp:lastPrinted>
  <dcterms:created xsi:type="dcterms:W3CDTF">2018-03-27T06:03:00Z</dcterms:created>
  <dcterms:modified xsi:type="dcterms:W3CDTF">2025-08-05T07:47:17Z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