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08779853"/>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218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6 тамыз</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46075"/>
            <a:ext cx="4843496"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ru-RU" sz="1200"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07 </a:t>
            </a:r>
            <a:r>
              <a:rPr lang="kk-KZ" sz="1200" b="1" dirty="0" smtClean="0">
                <a:latin typeface="Times New Roman" panose="02020603050405020304" pitchFamily="18" charset="0"/>
                <a:cs typeface="Times New Roman" panose="02020603050405020304" pitchFamily="18" charset="0"/>
              </a:rPr>
              <a:t>тамызға </a:t>
            </a:r>
            <a:r>
              <a:rPr lang="kk-KZ" altLang="ru-RU" sz="1200" b="1" dirty="0" smtClean="0">
                <a:latin typeface="Times New Roman" pitchFamily="18" charset="0"/>
                <a:cs typeface="Times New Roman" pitchFamily="18" charset="0"/>
              </a:rPr>
              <a:t>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2025 ж. </a:t>
            </a:r>
            <a:r>
              <a:rPr lang="kk-KZ" sz="1200" b="1" dirty="0" smtClean="0">
                <a:latin typeface="Times New Roman" panose="02020603050405020304" pitchFamily="18" charset="0"/>
                <a:cs typeface="Times New Roman" panose="02020603050405020304" pitchFamily="18" charset="0"/>
              </a:rPr>
              <a:t>06 </a:t>
            </a:r>
            <a:r>
              <a:rPr lang="kk-KZ" sz="1200" b="1" dirty="0">
                <a:latin typeface="Times New Roman" panose="02020603050405020304" pitchFamily="18" charset="0"/>
                <a:cs typeface="Times New Roman" panose="02020603050405020304" pitchFamily="18" charset="0"/>
              </a:rPr>
              <a:t>тамыз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ru-RU" sz="1200"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07 </a:t>
            </a:r>
            <a:r>
              <a:rPr lang="kk-KZ" sz="1200" b="1" dirty="0" smtClean="0">
                <a:latin typeface="Times New Roman" panose="02020603050405020304" pitchFamily="18" charset="0"/>
                <a:cs typeface="Times New Roman" panose="02020603050405020304" pitchFamily="18" charset="0"/>
              </a:rPr>
              <a:t>тамыз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anose="02020603050405020304" pitchFamily="18" charset="0"/>
                <a:cs typeface="Times New Roman" panose="02020603050405020304" pitchFamily="18" charset="0"/>
              </a:rPr>
              <a:t>Көшпелі бұлтты, </a:t>
            </a:r>
            <a:r>
              <a:rPr lang="kk-KZ" sz="1200" dirty="0" smtClean="0">
                <a:latin typeface="Times New Roman" panose="02020603050405020304" pitchFamily="18" charset="0"/>
                <a:cs typeface="Times New Roman" panose="02020603050405020304" pitchFamily="18" charset="0"/>
              </a:rPr>
              <a:t>түнде </a:t>
            </a:r>
            <a:r>
              <a:rPr lang="kk-KZ" sz="1200" dirty="0" smtClean="0">
                <a:latin typeface="Times New Roman" panose="02020603050405020304" pitchFamily="18" charset="0"/>
                <a:cs typeface="Times New Roman" panose="02020603050405020304" pitchFamily="18" charset="0"/>
              </a:rPr>
              <a:t>жаңбыр жауады. Оңтүстік-батыстан </a:t>
            </a:r>
            <a:r>
              <a:rPr lang="kk-KZ" sz="1200" dirty="0" smtClean="0">
                <a:latin typeface="Times New Roman" panose="02020603050405020304" pitchFamily="18" charset="0"/>
                <a:cs typeface="Times New Roman" panose="02020603050405020304" pitchFamily="18" charset="0"/>
              </a:rPr>
              <a:t>соғатын жел солтүстік-батысқа ауысады, </a:t>
            </a:r>
            <a:r>
              <a:rPr lang="kk-KZ" sz="1200" dirty="0">
                <a:latin typeface="Times New Roman" panose="02020603050405020304" pitchFamily="18" charset="0"/>
                <a:cs typeface="Times New Roman" panose="02020603050405020304" pitchFamily="18" charset="0"/>
              </a:rPr>
              <a:t>күші </a:t>
            </a:r>
            <a:r>
              <a:rPr lang="kk-KZ" sz="1200" dirty="0" smtClean="0">
                <a:latin typeface="Times New Roman" panose="02020603050405020304" pitchFamily="18" charset="0"/>
                <a:cs typeface="Times New Roman" panose="02020603050405020304" pitchFamily="18" charset="0"/>
              </a:rPr>
              <a:t>3-8, түнде </a:t>
            </a:r>
            <a:r>
              <a:rPr lang="kk-KZ" sz="1200" dirty="0" smtClean="0">
                <a:latin typeface="Times New Roman" panose="02020603050405020304" pitchFamily="18" charset="0"/>
                <a:cs typeface="Times New Roman" panose="02020603050405020304" pitchFamily="18" charset="0"/>
              </a:rPr>
              <a:t>екпіні </a:t>
            </a:r>
            <a:r>
              <a:rPr lang="kk-KZ" sz="1200" dirty="0" smtClean="0">
                <a:latin typeface="Times New Roman" panose="02020603050405020304" pitchFamily="18" charset="0"/>
                <a:cs typeface="Times New Roman" panose="02020603050405020304" pitchFamily="18" charset="0"/>
              </a:rPr>
              <a:t>15-18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 температурасы түнде </a:t>
            </a:r>
            <a:r>
              <a:rPr lang="kk-KZ" sz="1200" dirty="0" smtClean="0">
                <a:latin typeface="Times New Roman" panose="02020603050405020304" pitchFamily="18" charset="0"/>
                <a:cs typeface="Times New Roman" panose="02020603050405020304" pitchFamily="18" charset="0"/>
              </a:rPr>
              <a:t>19-21, </a:t>
            </a:r>
            <a:r>
              <a:rPr lang="kk-KZ" sz="1200" dirty="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30-32 </a:t>
            </a:r>
            <a:r>
              <a:rPr lang="kk-KZ" sz="1200" dirty="0">
                <a:latin typeface="Times New Roman" panose="02020603050405020304" pitchFamily="18" charset="0"/>
                <a:cs typeface="Times New Roman" panose="02020603050405020304" pitchFamily="18" charset="0"/>
              </a:rPr>
              <a:t>градус жылы </a:t>
            </a:r>
            <a:r>
              <a:rPr lang="kk-KZ" sz="1200" dirty="0" smtClean="0">
                <a:latin typeface="Times New Roman" panose="02020603050405020304" pitchFamily="18" charset="0"/>
                <a:cs typeface="Times New Roman" panose="02020603050405020304" pitchFamily="18" charset="0"/>
              </a:rPr>
              <a:t>болады.</a:t>
            </a:r>
          </a:p>
          <a:p>
            <a:pPr algn="ctr"/>
            <a:r>
              <a:rPr lang="kk-KZ"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08 </a:t>
            </a:r>
            <a:r>
              <a:rPr lang="kk-KZ" sz="1200" b="1" dirty="0" smtClean="0">
                <a:latin typeface="Times New Roman" panose="02020603050405020304" pitchFamily="18" charset="0"/>
                <a:cs typeface="Times New Roman" panose="02020603050405020304" pitchFamily="18" charset="0"/>
              </a:rPr>
              <a:t>тамызға</a:t>
            </a:r>
            <a:endParaRPr lang="kk-KZ" altLang="ru-RU" sz="1200" b="1" dirty="0" smtClean="0">
              <a:solidFill>
                <a:srgbClr val="000000"/>
              </a:solidFill>
              <a:latin typeface="Times New Roman" pitchFamily="18" charset="0"/>
              <a:cs typeface="Times New Roman" pitchFamily="18" charset="0"/>
            </a:endParaRPr>
          </a:p>
          <a:p>
            <a:pPr algn="ctr"/>
            <a:r>
              <a:rPr lang="ru-RU" sz="1200" b="1" dirty="0" smtClean="0">
                <a:solidFill>
                  <a:srgbClr val="000000"/>
                </a:solidFill>
                <a:latin typeface="Times New Roman" pitchFamily="18" charset="0"/>
                <a:cs typeface="Times New Roman" pitchFamily="18" charset="0"/>
              </a:rPr>
              <a:t>2025 </a:t>
            </a:r>
            <a:r>
              <a:rPr lang="ru-RU" sz="1200" b="1" dirty="0">
                <a:solidFill>
                  <a:srgbClr val="000000"/>
                </a:solidFill>
                <a:latin typeface="Times New Roman" pitchFamily="18" charset="0"/>
                <a:cs typeface="Times New Roman" pitchFamily="18" charset="0"/>
              </a:rPr>
              <a:t>ж. </a:t>
            </a:r>
            <a:r>
              <a:rPr lang="kk-KZ" sz="1200" b="1" dirty="0" smtClean="0">
                <a:latin typeface="Times New Roman" panose="02020603050405020304" pitchFamily="18" charset="0"/>
                <a:cs typeface="Times New Roman" panose="02020603050405020304" pitchFamily="18" charset="0"/>
              </a:rPr>
              <a:t>07 </a:t>
            </a:r>
            <a:r>
              <a:rPr lang="kk-KZ" sz="1200" b="1" dirty="0" smtClean="0">
                <a:latin typeface="Times New Roman" panose="02020603050405020304" pitchFamily="18" charset="0"/>
                <a:cs typeface="Times New Roman" panose="02020603050405020304" pitchFamily="18" charset="0"/>
              </a:rPr>
              <a:t>тамыз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08 </a:t>
            </a:r>
            <a:r>
              <a:rPr lang="kk-KZ" sz="1200" b="1" dirty="0" smtClean="0">
                <a:latin typeface="Times New Roman" panose="02020603050405020304" pitchFamily="18" charset="0"/>
                <a:cs typeface="Times New Roman" panose="02020603050405020304" pitchFamily="18" charset="0"/>
              </a:rPr>
              <a:t>тамыз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anose="02020603050405020304" pitchFamily="18" charset="0"/>
                <a:cs typeface="Times New Roman" panose="02020603050405020304" pitchFamily="18" charset="0"/>
              </a:rPr>
              <a:t>Көшпелі бұлтты, жауын-шашынсыз. </a:t>
            </a:r>
            <a:r>
              <a:rPr lang="kk-KZ" sz="1200" dirty="0" smtClean="0">
                <a:latin typeface="Times New Roman" panose="02020603050405020304" pitchFamily="18" charset="0"/>
                <a:cs typeface="Times New Roman" panose="02020603050405020304" pitchFamily="18" charset="0"/>
              </a:rPr>
              <a:t>Сол</a:t>
            </a:r>
            <a:r>
              <a:rPr lang="kk-KZ" sz="1200" dirty="0" smtClean="0">
                <a:latin typeface="Times New Roman" panose="02020603050405020304" pitchFamily="18" charset="0"/>
                <a:cs typeface="Times New Roman" panose="02020603050405020304" pitchFamily="18" charset="0"/>
              </a:rPr>
              <a:t>түстік-батыстан </a:t>
            </a:r>
            <a:r>
              <a:rPr lang="kk-KZ" sz="1200" kern="1400" dirty="0" smtClean="0">
                <a:solidFill>
                  <a:srgbClr val="000000"/>
                </a:solidFill>
                <a:latin typeface="Times New Roman" panose="02020603050405020304" pitchFamily="18" charset="0"/>
              </a:rPr>
              <a:t>жел </a:t>
            </a:r>
            <a:r>
              <a:rPr lang="kk-KZ" sz="1200" kern="1400" dirty="0">
                <a:solidFill>
                  <a:srgbClr val="000000"/>
                </a:solidFill>
                <a:latin typeface="Times New Roman" panose="02020603050405020304" pitchFamily="18" charset="0"/>
              </a:rPr>
              <a:t>соғады, </a:t>
            </a:r>
            <a:r>
              <a:rPr lang="kk-KZ" sz="1200" dirty="0">
                <a:latin typeface="Times New Roman" panose="02020603050405020304" pitchFamily="18" charset="0"/>
                <a:cs typeface="Times New Roman" panose="02020603050405020304" pitchFamily="18" charset="0"/>
              </a:rPr>
              <a:t>күші </a:t>
            </a:r>
            <a:r>
              <a:rPr lang="kk-KZ" sz="1200" dirty="0" smtClean="0">
                <a:latin typeface="Times New Roman" panose="02020603050405020304" pitchFamily="18" charset="0"/>
                <a:cs typeface="Times New Roman" panose="02020603050405020304" pitchFamily="18" charset="0"/>
              </a:rPr>
              <a:t>2-7 </a:t>
            </a:r>
            <a:r>
              <a:rPr lang="kk-KZ" sz="1200" dirty="0">
                <a:latin typeface="Times New Roman" panose="02020603050405020304" pitchFamily="18" charset="0"/>
                <a:cs typeface="Times New Roman" panose="02020603050405020304" pitchFamily="18" charset="0"/>
              </a:rPr>
              <a:t>м/с. Ауа </a:t>
            </a:r>
            <a:r>
              <a:rPr lang="kk-KZ" sz="1200" dirty="0" smtClean="0">
                <a:latin typeface="Times New Roman" panose="02020603050405020304" pitchFamily="18" charset="0"/>
                <a:cs typeface="Times New Roman" panose="02020603050405020304" pitchFamily="18" charset="0"/>
              </a:rPr>
              <a:t>температурасы 18-20 градус </a:t>
            </a:r>
            <a:r>
              <a:rPr lang="kk-KZ" sz="1200" dirty="0">
                <a:latin typeface="Times New Roman" panose="02020603050405020304" pitchFamily="18" charset="0"/>
                <a:cs typeface="Times New Roman" panose="02020603050405020304" pitchFamily="18" charset="0"/>
              </a:rPr>
              <a:t>жылы болады.</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865186023"/>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xmlns="" val="3583770891"/>
                    </a:ext>
                  </a:extLst>
                </a:gridCol>
                <a:gridCol w="1428237">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1886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0.377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133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0.664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52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0.129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0.263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06 тамыздағы </a:t>
            </a:r>
            <a:r>
              <a:rPr lang="ru-RU" altLang="ru-RU" sz="1200" b="1" dirty="0" smtClean="0">
                <a:latin typeface="Times New Roman" panose="02020603050405020304" pitchFamily="18" charset="0"/>
                <a:cs typeface="Times New Roman" panose="02020603050405020304" pitchFamily="18" charset="0"/>
              </a:rPr>
              <a:t>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68433" y="2090115"/>
            <a:ext cx="4728063" cy="97719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150" dirty="0" smtClean="0">
                <a:solidFill>
                  <a:schemeClr val="tx1"/>
                </a:solidFill>
                <a:latin typeface="Times New Roman" panose="02020603050405020304" pitchFamily="18" charset="0"/>
                <a:cs typeface="Times New Roman" panose="02020603050405020304" pitchFamily="18" charset="0"/>
              </a:rPr>
              <a:t>2025 </a:t>
            </a:r>
            <a:r>
              <a:rPr lang="kk-KZ" sz="1150" dirty="0">
                <a:solidFill>
                  <a:schemeClr val="tx1"/>
                </a:solidFill>
                <a:latin typeface="Times New Roman" panose="02020603050405020304" pitchFamily="18" charset="0"/>
                <a:cs typeface="Times New Roman" panose="02020603050405020304" pitchFamily="18" charset="0"/>
              </a:rPr>
              <a:t>жылғы </a:t>
            </a:r>
            <a:r>
              <a:rPr lang="kk-KZ" sz="1150" dirty="0" smtClean="0">
                <a:solidFill>
                  <a:schemeClr val="tx1"/>
                </a:solidFill>
                <a:latin typeface="Times New Roman" panose="02020603050405020304" pitchFamily="18" charset="0"/>
                <a:cs typeface="Times New Roman" panose="02020603050405020304" pitchFamily="18" charset="0"/>
              </a:rPr>
              <a:t>07 </a:t>
            </a:r>
            <a:r>
              <a:rPr lang="kk-KZ" sz="1150" dirty="0" smtClean="0">
                <a:solidFill>
                  <a:schemeClr val="tx1"/>
                </a:solidFill>
                <a:latin typeface="Times New Roman" panose="02020603050405020304" pitchFamily="18" charset="0"/>
                <a:cs typeface="Times New Roman" panose="02020603050405020304" pitchFamily="18" charset="0"/>
              </a:rPr>
              <a:t>тамызда, </a:t>
            </a:r>
            <a:r>
              <a:rPr lang="kk-KZ" sz="1150" dirty="0" smtClean="0">
                <a:solidFill>
                  <a:schemeClr val="tx1"/>
                </a:solidFill>
                <a:latin typeface="Times New Roman" panose="02020603050405020304" pitchFamily="18" charset="0"/>
                <a:cs typeface="Times New Roman" panose="02020603050405020304" pitchFamily="18" charset="0"/>
              </a:rPr>
              <a:t>08 </a:t>
            </a:r>
            <a:r>
              <a:rPr lang="kk-KZ" sz="1150" dirty="0" smtClean="0">
                <a:solidFill>
                  <a:schemeClr val="tx1"/>
                </a:solidFill>
                <a:latin typeface="Times New Roman" panose="02020603050405020304" pitchFamily="18" charset="0"/>
                <a:cs typeface="Times New Roman" panose="02020603050405020304" pitchFamily="18" charset="0"/>
              </a:rPr>
              <a:t>тамызда түнде </a:t>
            </a: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заттардың</a:t>
            </a:r>
            <a:r>
              <a:rPr lang="ru-RU" sz="1150" dirty="0">
                <a:solidFill>
                  <a:schemeClr val="tx1"/>
                </a:solidFill>
                <a:latin typeface="Times New Roman" panose="02020603050405020304" pitchFamily="18" charset="0"/>
                <a:cs typeface="Times New Roman" panose="02020603050405020304" pitchFamily="18" charset="0"/>
              </a:rPr>
              <a:t> </a:t>
            </a:r>
            <a:r>
              <a:rPr lang="kk-KZ" sz="1150" b="1" dirty="0">
                <a:solidFill>
                  <a:schemeClr val="tx1"/>
                </a:solidFill>
                <a:latin typeface="Times New Roman" panose="02020603050405020304" pitchFamily="18" charset="0"/>
                <a:cs typeface="Times New Roman" panose="02020603050405020304" pitchFamily="18" charset="0"/>
              </a:rPr>
              <a:t>сейілуіне </a:t>
            </a:r>
            <a:r>
              <a:rPr lang="ru-RU" sz="1150" dirty="0" err="1" smtClean="0">
                <a:solidFill>
                  <a:schemeClr val="tx1"/>
                </a:solidFill>
                <a:latin typeface="Times New Roman" panose="02020603050405020304" pitchFamily="18" charset="0"/>
                <a:cs typeface="Times New Roman" panose="02020603050405020304" pitchFamily="18" charset="0"/>
              </a:rPr>
              <a:t>ықпал</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етеді</a:t>
            </a:r>
            <a:r>
              <a:rPr lang="ru-RU" sz="1150" dirty="0" smtClean="0">
                <a:solidFill>
                  <a:schemeClr val="tx1"/>
                </a:solidFill>
                <a:latin typeface="Times New Roman" panose="02020603050405020304" pitchFamily="18" charset="0"/>
                <a:cs typeface="Times New Roman" panose="02020603050405020304" pitchFamily="18" charset="0"/>
              </a:rPr>
              <a:t>.</a:t>
            </a:r>
          </a:p>
          <a:p>
            <a:pPr indent="185738" algn="just"/>
            <a:r>
              <a:rPr lang="ru-RU" sz="1150" dirty="0" err="1" smtClean="0">
                <a:solidFill>
                  <a:schemeClr val="tx1"/>
                </a:solidFill>
                <a:latin typeface="Times New Roman" panose="02020603050405020304" pitchFamily="18" charset="0"/>
                <a:cs typeface="Times New Roman" panose="02020603050405020304" pitchFamily="18" charset="0"/>
              </a:rPr>
              <a:t>Жалпы</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altLang="en-US" sz="1150" dirty="0">
                <a:solidFill>
                  <a:srgbClr val="000000"/>
                </a:solidFill>
                <a:latin typeface="Times New Roman" panose="02020603050405020304" pitchFamily="18" charset="0"/>
              </a:rPr>
              <a:t>төмен</a:t>
            </a:r>
            <a:r>
              <a:rPr lang="kk-KZ" sz="1150" dirty="0" smtClean="0">
                <a:solidFill>
                  <a:srgbClr val="000000"/>
                </a:solidFill>
                <a:latin typeface="Times New Roman" panose="02020603050405020304" pitchFamily="18" charset="0"/>
              </a:rPr>
              <a:t> </a:t>
            </a:r>
            <a:r>
              <a:rPr lang="kk-KZ" sz="1150" dirty="0" smtClean="0">
                <a:solidFill>
                  <a:srgbClr val="000000"/>
                </a:solidFill>
                <a:latin typeface="Times New Roman" panose="02020603050405020304" pitchFamily="18" charset="0"/>
                <a:cs typeface="Times New Roman" panose="02020603050405020304" pitchFamily="18" charset="0"/>
              </a:rPr>
              <a:t>б</a:t>
            </a:r>
            <a:r>
              <a:rPr lang="ru-RU" sz="1150" dirty="0" err="1">
                <a:solidFill>
                  <a:schemeClr val="tx1"/>
                </a:solidFill>
                <a:latin typeface="Times New Roman" panose="02020603050405020304" pitchFamily="18" charset="0"/>
                <a:cs typeface="Times New Roman" panose="02020603050405020304" pitchFamily="18" charset="0"/>
              </a:rPr>
              <a:t>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46900" y="3146346"/>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0110"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Тарасенко Л.И</a:t>
            </a:r>
            <a:r>
              <a:rPr lang="kk-KZ"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Сұлтанова Н.А.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32668</TotalTime>
  <Words>526</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5887</cp:revision>
  <cp:lastPrinted>2021-07-01T07:38:07Z</cp:lastPrinted>
  <dcterms:created xsi:type="dcterms:W3CDTF">2018-03-27T06:03:00Z</dcterms:created>
  <dcterms:modified xsi:type="dcterms:W3CDTF">2025-08-06T09:27:48Z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