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7" d="100"/>
          <a:sy n="77" d="100"/>
        </p:scale>
        <p:origin x="408" y="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193913214"/>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№219</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07 </a:t>
                      </a:r>
                      <a:r>
                        <a:rPr lang="" altLang="zh-CN" sz="1200" b="1" i="1" baseline="0" dirty="0" smtClean="0">
                          <a:solidFill>
                            <a:srgbClr val="002060"/>
                          </a:solidFill>
                          <a:latin typeface="Times New Roman" panose="02020603050405020304" pitchFamily="18" charset="0"/>
                          <a:cs typeface="Times New Roman" panose="02020603050405020304" pitchFamily="18" charset="0"/>
                        </a:rPr>
                        <a:t>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98927" y="3502128"/>
            <a:ext cx="4824411"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07</a:t>
            </a:r>
            <a:r>
              <a:rPr lang="kk-KZ" altLang="ru-RU" sz="1200" b="1" dirty="0" smtClean="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7" y="134048"/>
            <a:ext cx="4808536" cy="2123658"/>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0</a:t>
            </a:r>
            <a:r>
              <a:rPr lang="ru-RU" altLang="ru-RU" sz="1200" b="1" dirty="0" smtClean="0">
                <a:latin typeface="Times New Roman" panose="02020603050405020304" pitchFamily="18" charset="0"/>
                <a:cs typeface="Times New Roman" panose="02020603050405020304" pitchFamily="18" charset="0"/>
              </a:rPr>
              <a:t>8 </a:t>
            </a:r>
            <a:r>
              <a:rPr lang="ru-RU" altLang="ru-RU" sz="1200" b="1" dirty="0" err="1" smtClean="0">
                <a:latin typeface="Times New Roman" panose="02020603050405020304" pitchFamily="18" charset="0"/>
                <a:cs typeface="Times New Roman" panose="02020603050405020304" pitchFamily="18" charset="0"/>
              </a:rPr>
              <a:t>тамызға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ru-RU" altLang="ru-RU" sz="1200" b="1" dirty="0" smtClean="0">
                <a:latin typeface="Times New Roman" pitchFamily="18" charset="0"/>
                <a:cs typeface="Times New Roman" pitchFamily="18" charset="0"/>
              </a:rPr>
              <a:t>07</a:t>
            </a:r>
            <a:r>
              <a:rPr lang="kk-KZ" altLang="ru-RU" sz="1200" b="1" dirty="0" smtClean="0">
                <a:latin typeface="Times New Roman" pitchFamily="18" charset="0"/>
                <a:cs typeface="Times New Roman" pitchFamily="18" charset="0"/>
              </a:rPr>
              <a:t> </a:t>
            </a:r>
            <a:r>
              <a:rPr lang="" altLang="ru-RU" sz="1200" b="1" dirty="0" smtClean="0">
                <a:latin typeface="Times New Roman" pitchFamily="18" charset="0"/>
                <a:cs typeface="Times New Roman" pitchFamily="18" charset="0"/>
              </a:rPr>
              <a:t>тамыз</a:t>
            </a:r>
            <a:r>
              <a:rPr lang="ru-RU" altLang="ru-RU" sz="1200" b="1" dirty="0" smtClean="0">
                <a:latin typeface="Times New Roman" pitchFamily="18" charset="0"/>
                <a:cs typeface="Times New Roman" pitchFamily="18" charset="0"/>
              </a:rPr>
              <a:t> </a:t>
            </a:r>
            <a:r>
              <a:rPr lang="ru-RU" altLang="ru-RU" sz="1200" b="1" dirty="0">
                <a:latin typeface="Times New Roman" pitchFamily="18" charset="0"/>
                <a:cs typeface="Times New Roman"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08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Көшпелі </a:t>
            </a:r>
            <a:r>
              <a:rPr lang="kk-KZ" sz="1200" dirty="0">
                <a:solidFill>
                  <a:prstClr val="black"/>
                </a:solidFill>
                <a:latin typeface="Times New Roman" pitchFamily="18" charset="0"/>
                <a:cs typeface="Times New Roman" pitchFamily="18" charset="0"/>
              </a:rPr>
              <a:t>бұлтты, </a:t>
            </a:r>
            <a:r>
              <a:rPr lang="kk-KZ" sz="1200" dirty="0" smtClean="0">
                <a:solidFill>
                  <a:prstClr val="black"/>
                </a:solidFill>
                <a:latin typeface="Times New Roman" pitchFamily="18" charset="0"/>
                <a:cs typeface="Times New Roman" pitchFamily="18" charset="0"/>
              </a:rPr>
              <a:t>күндіз жаңбыр, найзағай. Оңтүстік-шығыстан соғатын жел солтүстік-батысқа ауысады, күші 5-10, күндіз екпіні 15-20</a:t>
            </a:r>
            <a:r>
              <a:rPr lang=""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м/с</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10-12°,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23-25° </a:t>
            </a:r>
            <a:r>
              <a:rPr lang="ru-RU" sz="1200" dirty="0" err="1" smtClean="0">
                <a:solidFill>
                  <a:prstClr val="black"/>
                </a:solidFill>
                <a:latin typeface="Times New Roman" pitchFamily="18" charset="0"/>
                <a:cs typeface="Times New Roman" pitchFamily="18" charset="0"/>
              </a:rPr>
              <a:t>жылы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болады</a:t>
            </a:r>
            <a:r>
              <a:rPr lang="ru-RU" sz="1200" dirty="0" smtClean="0">
                <a:solidFill>
                  <a:prstClr val="black"/>
                </a:solidFill>
                <a:latin typeface="Times New Roman" pitchFamily="18" charset="0"/>
                <a:cs typeface="Times New Roman" pitchFamily="18" charset="0"/>
              </a:rPr>
              <a:t>.</a:t>
            </a:r>
          </a:p>
          <a:p>
            <a:pPr algn="ctr">
              <a:spcBef>
                <a:spcPts val="0"/>
              </a:spcBef>
              <a:defRPr/>
            </a:pPr>
            <a:endParaRPr lang="ru-RU" altLang="ru-RU" sz="1200" b="1" dirty="0" smtClean="0">
              <a:latin typeface="Times New Roman" pitchFamily="18" charset="0"/>
              <a:cs typeface="Times New Roman" pitchFamily="18" charset="0"/>
            </a:endParaRPr>
          </a:p>
          <a:p>
            <a:pPr algn="ctr">
              <a:spcBef>
                <a:spcPts val="0"/>
              </a:spcBef>
              <a:defRPr/>
            </a:pPr>
            <a:r>
              <a:rPr lang="ru-RU" altLang="ru-RU" sz="1200" b="1" dirty="0" smtClean="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09 </a:t>
            </a:r>
            <a:r>
              <a:rPr lang="ru-RU" altLang="ru-RU" sz="1200" b="1" dirty="0" err="1" smtClean="0">
                <a:latin typeface="Times New Roman" pitchFamily="18" charset="0"/>
                <a:cs typeface="Times New Roman" pitchFamily="18" charset="0"/>
              </a:rPr>
              <a:t>тамызға</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08 тамыз</a:t>
            </a:r>
            <a:r>
              <a:rPr lang="ru-RU" altLang="ru-RU" sz="1200" b="1" dirty="0" smtClean="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09 </a:t>
            </a:r>
            <a:r>
              <a:rPr lang="ru-RU" sz="1200" b="1" dirty="0" err="1" smtClean="0">
                <a:latin typeface="Times New Roman" panose="02020603050405020304" pitchFamily="18" charset="0"/>
                <a:cs typeface="Times New Roman" panose="02020603050405020304" pitchFamily="18" charset="0"/>
              </a:rPr>
              <a:t>тамыз</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a:t>
            </a:r>
            <a:r>
              <a:rPr lang="kk-KZ" sz="1200" dirty="0">
                <a:solidFill>
                  <a:prstClr val="black"/>
                </a:solidFill>
                <a:latin typeface="Times New Roman" pitchFamily="18" charset="0"/>
                <a:cs typeface="Times New Roman" pitchFamily="18" charset="0"/>
              </a:rPr>
              <a:t>бұлтты, </a:t>
            </a:r>
            <a:r>
              <a:rPr lang="kk-KZ" sz="1200" dirty="0" smtClean="0">
                <a:solidFill>
                  <a:prstClr val="black"/>
                </a:solidFill>
                <a:latin typeface="Times New Roman" pitchFamily="18" charset="0"/>
                <a:cs typeface="Times New Roman" pitchFamily="18" charset="0"/>
              </a:rPr>
              <a:t>жаңбыр, найзағай.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солтүстік-батыстан </a:t>
            </a:r>
            <a:r>
              <a:rPr lang="kk-KZ" sz="1200" dirty="0">
                <a:solidFill>
                  <a:prstClr val="black"/>
                </a:solidFill>
                <a:latin typeface="Times New Roman" pitchFamily="18" charset="0"/>
                <a:cs typeface="Times New Roman" pitchFamily="18" charset="0"/>
              </a:rPr>
              <a:t>соғады, </a:t>
            </a:r>
            <a:r>
              <a:rPr lang="kk-KZ" sz="1200" dirty="0" smtClean="0">
                <a:solidFill>
                  <a:prstClr val="black"/>
                </a:solidFill>
                <a:latin typeface="Times New Roman" pitchFamily="18" charset="0"/>
                <a:cs typeface="Times New Roman" pitchFamily="18" charset="0"/>
              </a:rPr>
              <a:t>күші 5-10 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13-15°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011439128"/>
              </p:ext>
            </p:extLst>
          </p:nvPr>
        </p:nvGraphicFramePr>
        <p:xfrm>
          <a:off x="5058964" y="3933056"/>
          <a:ext cx="4671571" cy="2514679"/>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26315">
                  <a:extLst>
                    <a:ext uri="{9D8B030D-6E8A-4147-A177-3AD203B41FA5}">
                      <a16:colId xmlns:a16="http://schemas.microsoft.com/office/drawing/2014/main" val="2096923049"/>
                    </a:ext>
                  </a:extLst>
                </a:gridCol>
              </a:tblGrid>
              <a:tr h="502279">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Факт </a:t>
                      </a:r>
                      <a:r>
                        <a:rPr lang="ru-RU" sz="900" dirty="0" err="1">
                          <a:solidFill>
                            <a:schemeClr val="tx1"/>
                          </a:solidFill>
                          <a:latin typeface="Times New Roman" panose="02020603050405020304" pitchFamily="18" charset="0"/>
                          <a:cs typeface="Times New Roman" panose="02020603050405020304" pitchFamily="18" charset="0"/>
                        </a:rPr>
                        <a:t>концентрациясы</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ШЖШ асу </a:t>
                      </a:r>
                      <a:r>
                        <a:rPr lang="ru-RU" sz="900" dirty="0" err="1">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a:t>
                      </a:r>
                      <a:r>
                        <a:rPr lang="ru-RU" sz="9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a:t>
                      </a:r>
                      <a:r>
                        <a:rPr lang="ru-RU" sz="9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1,416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Көміртегі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1156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0,231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112</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0,558</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Азот </a:t>
                      </a:r>
                      <a:r>
                        <a:rPr lang="ru-RU" sz="900" dirty="0" err="1">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0,079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Күкіртсутегі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2,125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501822203"/>
                  </a:ext>
                </a:extLst>
              </a:tr>
            </a:tbl>
          </a:graphicData>
        </a:graphic>
      </p:graphicFrame>
      <p:sp>
        <p:nvSpPr>
          <p:cNvPr id="20" name="TextBox 13"/>
          <p:cNvSpPr txBox="1"/>
          <p:nvPr/>
        </p:nvSpPr>
        <p:spPr>
          <a:xfrm>
            <a:off x="5034602" y="2262519"/>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сейілуіне ықпал етеді. </a:t>
            </a:r>
          </a:p>
          <a:p>
            <a:pPr lvl="0" indent="185738" algn="just"/>
            <a:r>
              <a:rPr lang="kk-KZ" sz="12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төмен болады деп күтіледі.</a:t>
            </a:r>
          </a:p>
        </p:txBody>
      </p:sp>
      <p:sp>
        <p:nvSpPr>
          <p:cNvPr id="21" name="TextBox 13"/>
          <p:cNvSpPr txBox="1"/>
          <p:nvPr/>
        </p:nvSpPr>
        <p:spPr>
          <a:xfrm>
            <a:off x="5054698" y="3196393"/>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49299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126</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val="20000"/>
                      </a:ext>
                    </a:extLst>
                  </a:gridCol>
                  <a:gridCol w="1879359">
                    <a:extLst>
                      <a:ext uri="{9D8B030D-6E8A-4147-A177-3AD203B41FA5}">
                        <a16:colId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solidFill>
                  <a:srgbClr val="000000"/>
                </a:solidFill>
                <a:latin typeface="Times New Roman" panose="02020603050405020304" pitchFamily="18" charset="0"/>
                <a:cs typeface="Times New Roman" panose="02020603050405020304" pitchFamily="18" charset="0"/>
              </a:rPr>
              <a:t>: Жиембаева Д.А.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Назарханова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А.С.</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val="20000"/>
                    </a:ext>
                  </a:extLst>
                </a:gridCol>
                <a:gridCol w="2925677">
                  <a:extLst>
                    <a:ext uri="{9D8B030D-6E8A-4147-A177-3AD203B41FA5}">
                      <a16:colId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37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9074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21316</TotalTime>
  <Words>649</Words>
  <Application>Microsoft Office PowerPoint</Application>
  <PresentationFormat>Лист A4 (210x297 мм)</PresentationFormat>
  <Paragraphs>107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Воздух-6</cp:lastModifiedBy>
  <cp:revision>3719</cp:revision>
  <cp:lastPrinted>2021-07-01T03:56:27Z</cp:lastPrinted>
  <dcterms:created xsi:type="dcterms:W3CDTF">2018-03-27T06:03:00Z</dcterms:created>
  <dcterms:modified xsi:type="dcterms:W3CDTF">2025-08-07T06:07:30Z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