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1955041E-F96D-4D8F-84F7-FC76498CDA1F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3229742945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49D5DB-8370-40ED-8802-3EC8608E709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4F4682-2CEC-4109-A2A1-7688A88D451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E4CE03-24EA-4F8B-81AE-6AD8F8CFB7D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B9CCCA-FD28-4DE6-81BE-15DB386D9C9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0917FB-542F-435F-AF6B-559A4A64EFB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21283E-BCBB-4B4F-9F42-1240CB0CD3F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E5BDEC-A64E-404A-9CC9-37B19FA3549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26720A-C34C-4536-AAC3-1220934CA29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03A917-5BD5-4E44-9ED5-D7FEBB029D1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3FB886-77CF-4E16-9BDD-D60FAF0940F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04DB79-71C1-4793-8D13-9AA9FFF30DC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D29C8AEB-2F0D-48F6-ACEB-2C34C4BC4F0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>
                <a:solidFill>
                  <a:srgbClr val="002060"/>
                </a:solidFill>
                <a:cs typeface="Times New Roman" pitchFamily="18" charset="0"/>
              </a:rPr>
              <a:t>226</a:t>
            </a:r>
          </a:p>
          <a:p>
            <a:pPr algn="ctr">
              <a:buFont typeface="Arial" charset="0"/>
              <a:buNone/>
            </a:pPr>
            <a:r>
              <a:rPr lang="en-US" sz="1400" b="1" i="1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>
                <a:solidFill>
                  <a:srgbClr val="002060"/>
                </a:solidFill>
                <a:cs typeface="宋体"/>
              </a:rPr>
              <a:t>14 августа 2025 года</a:t>
            </a:r>
            <a:endParaRPr lang="zh-CN" sz="1400" b="1" i="1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37113" y="114300"/>
            <a:ext cx="4935537" cy="1785104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15 августа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14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 августа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ч.15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августа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Переменная облачность, </a:t>
            </a:r>
            <a:r>
              <a:rPr lang="ru-RU" sz="1100" dirty="0" smtClean="0">
                <a:solidFill>
                  <a:schemeClr val="tx1"/>
                </a:solidFill>
              </a:rPr>
              <a:t>ночью небольшой дождь, днем кратковременный дождь. Временами гроза</a:t>
            </a:r>
            <a:r>
              <a:rPr lang="ru-RU" sz="1100" dirty="0">
                <a:solidFill>
                  <a:schemeClr val="tx1"/>
                </a:solidFill>
              </a:rPr>
              <a:t>. Ветер западный 3-8, </a:t>
            </a:r>
            <a:r>
              <a:rPr lang="ru-RU" sz="1100" dirty="0" smtClean="0">
                <a:solidFill>
                  <a:schemeClr val="tx1"/>
                </a:solidFill>
              </a:rPr>
              <a:t>временами порывы </a:t>
            </a:r>
            <a:r>
              <a:rPr lang="ru-RU" sz="1100" dirty="0">
                <a:solidFill>
                  <a:schemeClr val="tx1"/>
                </a:solidFill>
              </a:rPr>
              <a:t>15-20 м/с. Температура воздуха ночью </a:t>
            </a:r>
            <a:r>
              <a:rPr lang="ru-RU" sz="1100" dirty="0" smtClean="0">
                <a:solidFill>
                  <a:schemeClr val="tx1"/>
                </a:solidFill>
              </a:rPr>
              <a:t>19-21, </a:t>
            </a:r>
            <a:r>
              <a:rPr lang="ru-RU" sz="1100" dirty="0">
                <a:solidFill>
                  <a:schemeClr val="tx1"/>
                </a:solidFill>
              </a:rPr>
              <a:t>днем </a:t>
            </a:r>
            <a:r>
              <a:rPr lang="ru-RU" sz="1100" dirty="0" smtClean="0">
                <a:solidFill>
                  <a:schemeClr val="tx1"/>
                </a:solidFill>
              </a:rPr>
              <a:t>29-31 </a:t>
            </a:r>
            <a:r>
              <a:rPr lang="ru-RU" sz="1100" dirty="0">
                <a:solidFill>
                  <a:schemeClr val="tx1"/>
                </a:solidFill>
              </a:rPr>
              <a:t>тепла.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на ночь 16 августа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21 ч. 15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 августа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16 августа</a:t>
            </a: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Переменная облачность, без осадков. Ветер </a:t>
            </a:r>
            <a:r>
              <a:rPr lang="ru-RU" sz="1100" dirty="0" smtClean="0">
                <a:solidFill>
                  <a:schemeClr val="tx1"/>
                </a:solidFill>
              </a:rPr>
              <a:t>северо-западный </a:t>
            </a:r>
            <a:r>
              <a:rPr lang="ru-RU" sz="1100" dirty="0">
                <a:solidFill>
                  <a:schemeClr val="tx1"/>
                </a:solidFill>
              </a:rPr>
              <a:t>3-8 м/с. Температура воздуха </a:t>
            </a:r>
            <a:r>
              <a:rPr lang="ru-RU" sz="1100" dirty="0" smtClean="0">
                <a:solidFill>
                  <a:schemeClr val="tx1"/>
                </a:solidFill>
              </a:rPr>
              <a:t>16-18 </a:t>
            </a:r>
            <a:r>
              <a:rPr lang="ru-RU" sz="1100" dirty="0">
                <a:solidFill>
                  <a:schemeClr val="tx1"/>
                </a:solidFill>
              </a:rPr>
              <a:t>тепла.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87363377"/>
              </p:ext>
            </p:extLst>
          </p:nvPr>
        </p:nvGraphicFramePr>
        <p:xfrm>
          <a:off x="4826000" y="4251325"/>
          <a:ext cx="4937125" cy="2066925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429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119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0,7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138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0,4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2493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0,8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204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4382" name="Группа 1"/>
          <p:cNvGrpSpPr>
            <a:grpSpLocks/>
          </p:cNvGrpSpPr>
          <p:nvPr/>
        </p:nvGrpSpPr>
        <p:grpSpPr bwMode="auto">
          <a:xfrm>
            <a:off x="4822825" y="2217738"/>
            <a:ext cx="4970463" cy="2009775"/>
            <a:chOff x="4823618" y="2217426"/>
            <a:chExt cx="4970463" cy="2009725"/>
          </a:xfrm>
        </p:grpSpPr>
        <p:sp>
          <p:nvSpPr>
            <p:cNvPr id="21" name="TextBox 13"/>
            <p:cNvSpPr txBox="1">
              <a:spLocks noChangeArrowheads="1"/>
            </p:cNvSpPr>
            <p:nvPr/>
          </p:nvSpPr>
          <p:spPr bwMode="auto">
            <a:xfrm>
              <a:off x="4847431" y="2217426"/>
              <a:ext cx="4940300" cy="1015975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Сутки </a:t>
              </a:r>
              <a:r>
                <a:rPr lang="ru-RU" altLang="en-US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15</a:t>
              </a: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 августа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,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ночью </a:t>
              </a:r>
              <a:r>
                <a:rPr lang="ru-RU" altLang="en-US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16 августа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метеорологические условия будут способствовать </a:t>
              </a:r>
              <a:r>
                <a:rPr lang="kk-KZ" altLang="en-US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рассеиванию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загрязняющих веществ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атмосфере города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.</a:t>
              </a:r>
              <a:endPara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endParaRPr>
            </a:p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целом по городу ожидается </a:t>
              </a:r>
              <a:r>
                <a:rPr lang="ru-RU" altLang="en-US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пониженный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уровень загрязнения воздуха.</a:t>
              </a:r>
            </a:p>
          </p:txBody>
        </p:sp>
        <p:sp>
          <p:nvSpPr>
            <p:cNvPr id="14384" name="Прямоугольник 21"/>
            <p:cNvSpPr>
              <a:spLocks noChangeArrowheads="1"/>
            </p:cNvSpPr>
            <p:nvPr/>
          </p:nvSpPr>
          <p:spPr bwMode="auto">
            <a:xfrm>
              <a:off x="4842668" y="3757216"/>
              <a:ext cx="4951413" cy="469935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altLang="ru-RU" b="1">
                  <a:solidFill>
                    <a:schemeClr val="tx1"/>
                  </a:solidFill>
                  <a:cs typeface="Times New Roman" pitchFamily="18" charset="0"/>
                </a:rPr>
                <a:t>Состояние атмосферного воздуха  г. Алматы</a:t>
              </a:r>
            </a:p>
            <a:p>
              <a:pPr algn="ctr">
                <a:buFont typeface="Arial" charset="0"/>
                <a:buNone/>
              </a:pPr>
              <a:r>
                <a:rPr lang="ru-RU" altLang="ru-RU" b="1">
                  <a:solidFill>
                    <a:schemeClr val="tx1"/>
                  </a:solidFill>
                  <a:cs typeface="Times New Roman" pitchFamily="18" charset="0"/>
                </a:rPr>
                <a:t>за 14 августа 2025 года </a:t>
              </a:r>
            </a:p>
          </p:txBody>
        </p:sp>
        <p:sp>
          <p:nvSpPr>
            <p:cNvPr id="14" name="TextBox 13"/>
            <p:cNvSpPr txBox="1">
              <a:spLocks noChangeArrowheads="1"/>
            </p:cNvSpPr>
            <p:nvPr/>
          </p:nvSpPr>
          <p:spPr bwMode="auto">
            <a:xfrm>
              <a:off x="4823618" y="3431833"/>
              <a:ext cx="4941888" cy="276218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  <a:defRPr/>
              </a:pPr>
              <a:r>
                <a:rPr lang="ru-RU" dirty="0">
                  <a:solidFill>
                    <a:schemeClr val="tx1"/>
                  </a:solidFill>
                  <a:cs typeface="Times New Roman" pitchFamily="18" charset="0"/>
                </a:rPr>
                <a:t>Предупреждение 1, 2, 3 степени НМУ отсутствует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(а): Кисебаев Д.К. </a:t>
            </a:r>
            <a:r>
              <a:rPr lang="ru-RU" altLang="ru-RU" sz="1000" b="1" i="1">
                <a:solidFill>
                  <a:srgbClr val="000000"/>
                </a:solidFill>
                <a:cs typeface="Times New Roman" pitchFamily="18" charset="0"/>
              </a:rPr>
              <a:t>/</a:t>
            </a:r>
            <a:r>
              <a:rPr lang="en-US" altLang="ru-RU" sz="1000" b="1" i="1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Әділхан С.О.</a:t>
            </a:r>
            <a:endParaRPr lang="ru-RU" altLang="ru-RU" sz="1000" b="1" i="1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26376</TotalTime>
  <Words>779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6217</cp:revision>
  <cp:lastPrinted>2021-07-01T09:11:30Z</cp:lastPrinted>
  <dcterms:created xsi:type="dcterms:W3CDTF">2018-03-27T06:03:00Z</dcterms:created>
  <dcterms:modified xsi:type="dcterms:W3CDTF">2025-08-14T06:55:04Z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