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80183938"/>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262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a:solidFill>
                            <a:srgbClr val="002060"/>
                          </a:solidFill>
                          <a:latin typeface="Times New Roman" panose="02020603050405020304" pitchFamily="18" charset="0"/>
                          <a:cs typeface="Times New Roman" panose="02020603050405020304" pitchFamily="18" charset="0"/>
                        </a:rPr>
                        <a:t>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19 қыркүйек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24389" y="114301"/>
            <a:ext cx="4681538" cy="2677656"/>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a:latin typeface="Times New Roman" panose="02020603050405020304" pitchFamily="18" charset="0"/>
                <a:cs typeface="Times New Roman" panose="02020603050405020304" pitchFamily="18" charset="0"/>
              </a:rPr>
              <a:t>                                       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20</a:t>
            </a:r>
            <a:r>
              <a:rPr lang="kk-KZ" sz="1200" b="1" dirty="0">
                <a:solidFill>
                  <a:prstClr val="black"/>
                </a:solidFill>
                <a:latin typeface="Times New Roman" panose="02020603050405020304" pitchFamily="18" charset="0"/>
                <a:cs typeface="Times New Roman" panose="02020603050405020304" pitchFamily="18" charset="0"/>
              </a:rPr>
              <a:t> қыркүйек </a:t>
            </a:r>
          </a:p>
          <a:p>
            <a:pPr algn="ctr"/>
            <a:r>
              <a:rPr lang="kk-KZ" sz="1200" b="1" dirty="0">
                <a:solidFill>
                  <a:prstClr val="black"/>
                </a:solidFill>
                <a:latin typeface="Times New Roman" panose="02020603050405020304" pitchFamily="18" charset="0"/>
                <a:cs typeface="Times New Roman" panose="02020603050405020304" pitchFamily="18" charset="0"/>
              </a:rPr>
              <a:t>19 қыркүйек </a:t>
            </a:r>
            <a:r>
              <a:rPr lang="kk-KZ" altLang="ru-RU" sz="1200" b="1" dirty="0">
                <a:solidFill>
                  <a:prstClr val="black"/>
                </a:solidFill>
                <a:latin typeface="Times New Roman" panose="02020603050405020304" pitchFamily="18" charset="0"/>
                <a:cs typeface="Times New Roman" panose="02020603050405020304" pitchFamily="18" charset="0"/>
              </a:rPr>
              <a:t>сағ. 20-ден </a:t>
            </a:r>
            <a:r>
              <a:rPr lang="kk-KZ" sz="1200" b="1" dirty="0">
                <a:solidFill>
                  <a:prstClr val="black"/>
                </a:solidFill>
                <a:latin typeface="Times New Roman" panose="02020603050405020304" pitchFamily="18" charset="0"/>
                <a:cs typeface="Times New Roman" panose="02020603050405020304" pitchFamily="18" charset="0"/>
              </a:rPr>
              <a:t>бастап</a:t>
            </a:r>
            <a:r>
              <a:rPr lang="kk-KZ" altLang="ru-RU" sz="1200" b="1" dirty="0">
                <a:solidFill>
                  <a:prstClr val="black"/>
                </a:solidFill>
                <a:latin typeface="Times New Roman" panose="02020603050405020304" pitchFamily="18" charset="0"/>
                <a:cs typeface="Times New Roman" panose="02020603050405020304" pitchFamily="18" charset="0"/>
              </a:rPr>
              <a:t> 20</a:t>
            </a:r>
            <a:r>
              <a:rPr lang="kk-KZ" sz="1200" b="1" dirty="0">
                <a:solidFill>
                  <a:prstClr val="black"/>
                </a:solidFill>
                <a:latin typeface="Times New Roman" panose="02020603050405020304" pitchFamily="18" charset="0"/>
                <a:cs typeface="Times New Roman" panose="02020603050405020304" pitchFamily="18" charset="0"/>
              </a:rPr>
              <a:t> қыркүйек </a:t>
            </a:r>
            <a:r>
              <a:rPr lang="kk-KZ" altLang="ru-RU" sz="1200" b="1" dirty="0">
                <a:solidFill>
                  <a:prstClr val="black"/>
                </a:solidFill>
                <a:latin typeface="Times New Roman" panose="02020603050405020304" pitchFamily="18" charset="0"/>
                <a:cs typeface="Times New Roman" panose="02020603050405020304" pitchFamily="18" charset="0"/>
              </a:rPr>
              <a:t>2025 ж. сағ. 20-дейін</a:t>
            </a:r>
          </a:p>
          <a:p>
            <a:pPr algn="just"/>
            <a:r>
              <a:rPr lang="kk-KZ" sz="12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Көшпелі бұлтты</a:t>
            </a:r>
            <a:r>
              <a:rPr lang="ru-RU" sz="1200" dirty="0">
                <a:latin typeface="Times New Roman" panose="02020603050405020304" pitchFamily="18" charset="0"/>
                <a:ea typeface="Times New Roman" panose="02020603050405020304" pitchFamily="18" charset="0"/>
              </a:rPr>
              <a:t>,</a:t>
            </a:r>
            <a:r>
              <a:rPr lang="kk-KZ" sz="1200" dirty="0">
                <a:latin typeface="Times New Roman" panose="02020603050405020304" pitchFamily="18" charset="0"/>
                <a:ea typeface="Times New Roman" panose="02020603050405020304" pitchFamily="18" charset="0"/>
              </a:rPr>
              <a:t> жауын-шашынсыз.</a:t>
            </a:r>
            <a:r>
              <a:rPr lang="ru-RU" sz="1200" dirty="0">
                <a:latin typeface="Times New Roman" panose="02020603050405020304" pitchFamily="18" charset="0"/>
                <a:ea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Оңтүстік-батыстан </a:t>
            </a:r>
            <a:r>
              <a:rPr lang="kk-KZ" sz="1200" kern="900" dirty="0">
                <a:solidFill>
                  <a:srgbClr val="000000"/>
                </a:solidFill>
                <a:latin typeface="Times New Roman" panose="02020603050405020304" pitchFamily="18" charset="0"/>
                <a:ea typeface="Times New Roman" panose="02020603050405020304" pitchFamily="18" charset="0"/>
              </a:rPr>
              <a:t>жел соғады, күші 3-8 м/с</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температурасы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түнде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7-9</a:t>
            </a:r>
            <a:r>
              <a:rPr lang="kk-KZ" sz="1200" dirty="0">
                <a:latin typeface="Times New Roman" panose="02020603050405020304" pitchFamily="18" charset="0"/>
                <a:ea typeface="Calibri" panose="020F0502020204030204" pitchFamily="34" charset="0"/>
                <a:cs typeface="Times New Roman" panose="02020603050405020304" pitchFamily="18" charset="0"/>
              </a:rPr>
              <a:t>,</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күндіз</a:t>
            </a:r>
            <a:r>
              <a:rPr lang="ru-RU" sz="1200" dirty="0">
                <a:latin typeface="Times New Roman" panose="02020603050405020304" pitchFamily="18" charset="0"/>
                <a:ea typeface="Calibri" panose="020F0502020204030204" pitchFamily="34" charset="0"/>
                <a:cs typeface="Times New Roman" panose="02020603050405020304" pitchFamily="18" charset="0"/>
              </a:rPr>
              <a:t> 18-20 градус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жылы</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p>
          <a:p>
            <a:r>
              <a:rPr lang="kk-KZ" sz="1200" kern="900" dirty="0">
                <a:solidFill>
                  <a:srgbClr val="000000"/>
                </a:solidFill>
                <a:latin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2025 жылғы </a:t>
            </a:r>
            <a:r>
              <a:rPr lang="kk-KZ" sz="1200" b="1" dirty="0">
                <a:solidFill>
                  <a:prstClr val="black"/>
                </a:solidFill>
                <a:latin typeface="Times New Roman" panose="02020603050405020304" pitchFamily="18" charset="0"/>
                <a:cs typeface="Times New Roman" panose="02020603050405020304" pitchFamily="18" charset="0"/>
              </a:rPr>
              <a:t>21 қыркүйек </a:t>
            </a:r>
          </a:p>
          <a:p>
            <a:pPr algn="ctr"/>
            <a:r>
              <a:rPr lang="kk-KZ" sz="1200" b="1" dirty="0">
                <a:solidFill>
                  <a:prstClr val="black"/>
                </a:solidFill>
                <a:latin typeface="Times New Roman" panose="02020603050405020304" pitchFamily="18" charset="0"/>
                <a:cs typeface="Times New Roman" panose="02020603050405020304" pitchFamily="18" charset="0"/>
              </a:rPr>
              <a:t>20 қыркүйек </a:t>
            </a:r>
            <a:r>
              <a:rPr lang="kk-KZ" sz="1200" b="1" dirty="0">
                <a:latin typeface="Times New Roman" panose="02020603050405020304" pitchFamily="18" charset="0"/>
                <a:cs typeface="Times New Roman" panose="02020603050405020304" pitchFamily="18" charset="0"/>
              </a:rPr>
              <a:t>сағ. 20-ден бастап </a:t>
            </a:r>
            <a:r>
              <a:rPr lang="kk-KZ" sz="1200" b="1" dirty="0">
                <a:solidFill>
                  <a:prstClr val="black"/>
                </a:solidFill>
                <a:latin typeface="Times New Roman" panose="02020603050405020304" pitchFamily="18" charset="0"/>
                <a:cs typeface="Times New Roman" panose="02020603050405020304" pitchFamily="18" charset="0"/>
              </a:rPr>
              <a:t>21 қыркүйек </a:t>
            </a:r>
            <a:r>
              <a:rPr lang="kk-KZ" altLang="ru-RU" sz="1200" b="1" dirty="0">
                <a:solidFill>
                  <a:prstClr val="black"/>
                </a:solidFill>
                <a:latin typeface="Times New Roman" panose="02020603050405020304" pitchFamily="18" charset="0"/>
                <a:cs typeface="Times New Roman" panose="02020603050405020304" pitchFamily="18" charset="0"/>
              </a:rPr>
              <a:t>2025 ж.</a:t>
            </a:r>
            <a:r>
              <a:rPr lang="kk-KZ" sz="1200" b="1" dirty="0">
                <a:latin typeface="Times New Roman" panose="02020603050405020304" pitchFamily="18" charset="0"/>
                <a:cs typeface="Times New Roman" panose="02020603050405020304" pitchFamily="18" charset="0"/>
              </a:rPr>
              <a:t> сағ. 08-ға дейін </a:t>
            </a:r>
          </a:p>
          <a:p>
            <a:pPr lvl="0" algn="just"/>
            <a:r>
              <a:rPr lang="kk-KZ" sz="1200" dirty="0">
                <a:latin typeface="Times New Roman" panose="02020603050405020304" pitchFamily="18" charset="0"/>
              </a:rPr>
              <a:t>Көшпелі б</a:t>
            </a:r>
            <a:r>
              <a:rPr lang="ru-RU" sz="1200" dirty="0" err="1">
                <a:solidFill>
                  <a:prstClr val="black"/>
                </a:solidFill>
                <a:latin typeface="Times New Roman" panose="02020603050405020304" pitchFamily="18" charset="0"/>
                <a:cs typeface="Times New Roman" panose="02020603050405020304" pitchFamily="18" charset="0"/>
              </a:rPr>
              <a:t>ұлтты</a:t>
            </a:r>
            <a:r>
              <a:rPr lang="ru-RU" sz="1200" dirty="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жауын-шашынсыз</a:t>
            </a:r>
            <a:r>
              <a:rPr lang="ru-RU"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kk-KZ" sz="1200" kern="1400" dirty="0">
                <a:solidFill>
                  <a:srgbClr val="000000"/>
                </a:solidFill>
                <a:latin typeface="Times New Roman" panose="02020603050405020304" pitchFamily="18" charset="0"/>
                <a:ea typeface="Times New Roman" panose="02020603050405020304" pitchFamily="18" charset="0"/>
              </a:rPr>
              <a:t> Оңтүстік-шығыстан</a:t>
            </a:r>
            <a:r>
              <a:rPr lang="ru-RU" sz="1200" dirty="0">
                <a:solidFill>
                  <a:prstClr val="black"/>
                </a:solidFill>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жел соғады, күші 7-12 м/с</a:t>
            </a:r>
            <a:r>
              <a:rPr 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 Ауа </a:t>
            </a:r>
            <a:r>
              <a:rPr lang="kk-KZ" sz="1200">
                <a:solidFill>
                  <a:prstClr val="black"/>
                </a:solidFill>
                <a:latin typeface="Times New Roman" panose="02020603050405020304" pitchFamily="18" charset="0"/>
                <a:cs typeface="Times New Roman" panose="02020603050405020304" pitchFamily="18" charset="0"/>
              </a:rPr>
              <a:t>температурасы 7-9 </a:t>
            </a:r>
            <a:r>
              <a:rPr lang="kk-KZ" sz="1200" kern="900" dirty="0">
                <a:solidFill>
                  <a:srgbClr val="000000"/>
                </a:solidFill>
                <a:latin typeface="Times New Roman" panose="02020603050405020304" pitchFamily="18" charset="0"/>
                <a:ea typeface="Times New Roman" panose="02020603050405020304" pitchFamily="18" charset="0"/>
              </a:rPr>
              <a:t>градус жылы</a:t>
            </a:r>
            <a:r>
              <a:rPr lang="ru-RU" sz="1200" kern="900" dirty="0">
                <a:solidFill>
                  <a:srgbClr val="000000"/>
                </a:solidFill>
                <a:latin typeface="Times New Roman" panose="02020603050405020304" pitchFamily="18" charset="0"/>
                <a:ea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a:solidFill>
                  <a:prstClr val="black"/>
                </a:solidFill>
                <a:latin typeface="Times New Roman" panose="02020603050405020304" pitchFamily="18" charset="0"/>
                <a:cs typeface="Times New Roman" panose="02020603050405020304" pitchFamily="18" charset="0"/>
              </a:rPr>
              <a:t> </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69611370"/>
              </p:ext>
            </p:extLst>
          </p:nvPr>
        </p:nvGraphicFramePr>
        <p:xfrm>
          <a:off x="5024389" y="4169325"/>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val="3583770891"/>
                    </a:ext>
                  </a:extLst>
                </a:gridCol>
                <a:gridCol w="1447914">
                  <a:extLst>
                    <a:ext uri="{9D8B030D-6E8A-4147-A177-3AD203B41FA5}">
                      <a16:colId xmlns:a16="http://schemas.microsoft.com/office/drawing/2014/main" val="1276116030"/>
                    </a:ext>
                  </a:extLst>
                </a:gridCol>
                <a:gridCol w="1453592">
                  <a:extLst>
                    <a:ext uri="{9D8B030D-6E8A-4147-A177-3AD203B41FA5}">
                      <a16:colId xmlns:a16="http://schemas.microsoft.com/office/drawing/2014/main"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0.796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0.461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1535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1.478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1.376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2187636834"/>
              </p:ext>
            </p:extLst>
          </p:nvPr>
        </p:nvGraphicFramePr>
        <p:xfrm>
          <a:off x="4996988" y="6248200"/>
          <a:ext cx="4780548" cy="579120"/>
        </p:xfrm>
        <a:graphic>
          <a:graphicData uri="http://schemas.openxmlformats.org/drawingml/2006/table">
            <a:tbl>
              <a:tblPr/>
              <a:tblGrid>
                <a:gridCol w="4780548">
                  <a:extLst>
                    <a:ext uri="{9D8B030D-6E8A-4147-A177-3AD203B41FA5}">
                      <a16:colId xmlns:a16="http://schemas.microsoft.com/office/drawing/2014/main" val="20000"/>
                    </a:ext>
                  </a:extLst>
                </a:gridCol>
              </a:tblGrid>
              <a:tr h="4700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1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19</a:t>
            </a:r>
            <a:r>
              <a:rPr lang="kk-KZ" sz="1200" b="1" dirty="0">
                <a:solidFill>
                  <a:prstClr val="black"/>
                </a:solidFill>
                <a:latin typeface="Times New Roman" panose="02020603050405020304" pitchFamily="18" charset="0"/>
                <a:cs typeface="Times New Roman" panose="02020603050405020304" pitchFamily="18" charset="0"/>
              </a:rPr>
              <a:t> қыркүйек</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79334" y="337357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2247" y="2589664"/>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20 қыркүйек </a:t>
            </a:r>
            <a:r>
              <a:rPr lang="ru-RU" sz="1200" dirty="0">
                <a:solidFill>
                  <a:prstClr val="black"/>
                </a:solidFill>
                <a:latin typeface="Times New Roman" panose="02020603050405020304" pitchFamily="18" charset="0"/>
                <a:cs typeface="Times New Roman" panose="02020603050405020304" pitchFamily="18" charset="0"/>
              </a:rPr>
              <a:t>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extLst>
                    <a:ext uri="{9D8B030D-6E8A-4147-A177-3AD203B41FA5}">
                      <a16:colId xmlns:a16="http://schemas.microsoft.com/office/drawing/2014/main" val="20000"/>
                    </a:ext>
                  </a:extLst>
                </a:gridCol>
                <a:gridCol w="44450">
                  <a:extLst>
                    <a:ext uri="{9D8B030D-6E8A-4147-A177-3AD203B41FA5}">
                      <a16:colId xmlns:a16="http://schemas.microsoft.com/office/drawing/2014/main" val="20001"/>
                    </a:ext>
                  </a:extLst>
                </a:gridCol>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0"/>
                  </a:ext>
                </a:extLst>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1"/>
                  </a:ext>
                </a:extLst>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2"/>
                  </a:ext>
                </a:extLst>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3"/>
                  </a:ext>
                </a:extLst>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val="20000"/>
                      </a:ext>
                    </a:extLst>
                  </a:gridCol>
                  <a:gridCol w="2145506">
                    <a:extLst>
                      <a:ext uri="{9D8B030D-6E8A-4147-A177-3AD203B41FA5}">
                        <a16:colId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en-US"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34</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болжам</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Н. </a:t>
            </a:r>
            <a:r>
              <a:rPr lang="kk-KZ" altLang="ru-RU" sz="1200" b="1" i="1">
                <a:solidFill>
                  <a:srgbClr val="000000"/>
                </a:solidFill>
                <a:latin typeface="Times New Roman" panose="02020603050405020304" pitchFamily="18" charset="0"/>
                <a:cs typeface="Times New Roman" panose="02020603050405020304" pitchFamily="18" charset="0"/>
              </a:rPr>
              <a:t>Казиева</a:t>
            </a:r>
            <a:r>
              <a:rPr lang="ru-RU"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25961</TotalTime>
  <Words>610</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5080</cp:revision>
  <cp:lastPrinted>2021-07-01T07:38:07Z</cp:lastPrinted>
  <dcterms:created xsi:type="dcterms:W3CDTF">2018-03-27T06:03:00Z</dcterms:created>
  <dcterms:modified xsi:type="dcterms:W3CDTF">2025-09-19T07:59:07Z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