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87880997"/>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264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21 қыркүйек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389" y="114301"/>
            <a:ext cx="4681538" cy="2677656"/>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22</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қыркүйек </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solidFill>
                  <a:prstClr val="black"/>
                </a:solidFill>
                <a:latin typeface="Times New Roman" panose="02020603050405020304" pitchFamily="18" charset="0"/>
                <a:cs typeface="Times New Roman" panose="02020603050405020304" pitchFamily="18" charset="0"/>
              </a:rPr>
              <a:t>21 қыркүйек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22</a:t>
            </a:r>
            <a:r>
              <a:rPr lang="kk-KZ" sz="1200" b="1" dirty="0" smtClean="0">
                <a:solidFill>
                  <a:prstClr val="black"/>
                </a:solidFill>
                <a:latin typeface="Times New Roman" panose="02020603050405020304" pitchFamily="18" charset="0"/>
                <a:cs typeface="Times New Roman" panose="02020603050405020304" pitchFamily="18" charset="0"/>
              </a:rPr>
              <a:t> қыркүйек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pPr algn="just"/>
            <a:r>
              <a:rPr lang="kk-KZ" sz="1200" dirty="0" smtClean="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Көшпелі бұлтты</a:t>
            </a:r>
            <a:r>
              <a:rPr lang="ru-RU" sz="1200" dirty="0" smtClean="0">
                <a:latin typeface="Times New Roman" panose="02020603050405020304" pitchFamily="18" charset="0"/>
                <a:ea typeface="Times New Roman" panose="02020603050405020304" pitchFamily="18" charset="0"/>
              </a:rPr>
              <a:t>,</a:t>
            </a:r>
            <a:r>
              <a:rPr lang="kk-KZ" sz="1200" dirty="0" smtClean="0">
                <a:latin typeface="Times New Roman" panose="02020603050405020304" pitchFamily="18" charset="0"/>
                <a:ea typeface="Times New Roman" panose="02020603050405020304" pitchFamily="18" charset="0"/>
              </a:rPr>
              <a:t> </a:t>
            </a:r>
            <a:r>
              <a:rPr lang="kk-KZ" sz="1200" dirty="0" smtClean="0">
                <a:latin typeface="Times New Roman" panose="02020603050405020304" pitchFamily="18" charset="0"/>
                <a:ea typeface="Times New Roman" panose="02020603050405020304" pitchFamily="18" charset="0"/>
              </a:rPr>
              <a:t>күндіз жаңбыр, найзағай.</a:t>
            </a:r>
            <a:r>
              <a:rPr lang="ru-RU" sz="1200" dirty="0" smtClean="0">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Оңтүстік-батыстан соғатын </a:t>
            </a:r>
            <a:r>
              <a:rPr lang="kk-KZ" sz="1200" kern="900" dirty="0" smtClean="0">
                <a:solidFill>
                  <a:srgbClr val="000000"/>
                </a:solidFill>
                <a:latin typeface="Times New Roman" panose="02020603050405020304" pitchFamily="18" charset="0"/>
                <a:ea typeface="Times New Roman" panose="02020603050405020304" pitchFamily="18" charset="0"/>
              </a:rPr>
              <a:t>жел </a:t>
            </a:r>
            <a:r>
              <a:rPr lang="kk-KZ" sz="1200" kern="900" dirty="0" smtClean="0">
                <a:solidFill>
                  <a:srgbClr val="000000"/>
                </a:solidFill>
                <a:latin typeface="Times New Roman" panose="02020603050405020304" pitchFamily="18" charset="0"/>
                <a:ea typeface="Times New Roman" panose="02020603050405020304" pitchFamily="18" charset="0"/>
              </a:rPr>
              <a:t>солтүстік-батысқа ауысады,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a:t>
            </a:r>
            <a:r>
              <a:rPr lang="kk-KZ" sz="1200" kern="900" dirty="0">
                <a:solidFill>
                  <a:srgbClr val="000000"/>
                </a:solidFill>
                <a:latin typeface="Times New Roman" panose="02020603050405020304" pitchFamily="18" charset="0"/>
                <a:ea typeface="Times New Roman" panose="02020603050405020304" pitchFamily="18" charset="0"/>
              </a:rPr>
              <a:t>м/с</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температурасы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latin typeface="Times New Roman" panose="02020603050405020304" pitchFamily="18" charset="0"/>
                <a:ea typeface="Calibri" panose="020F0502020204030204" pitchFamily="34" charset="0"/>
                <a:cs typeface="Times New Roman" panose="02020603050405020304" pitchFamily="18" charset="0"/>
              </a:rPr>
              <a:t>түнде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8-10</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күндіз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18-20 </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градус </a:t>
            </a:r>
            <a:r>
              <a:rPr lang="ru-RU" sz="1200" dirty="0" err="1" smtClean="0">
                <a:latin typeface="Times New Roman" panose="02020603050405020304" pitchFamily="18" charset="0"/>
                <a:ea typeface="Calibri" panose="020F0502020204030204" pitchFamily="34" charset="0"/>
                <a:cs typeface="Times New Roman" panose="02020603050405020304" pitchFamily="18" charset="0"/>
              </a:rPr>
              <a:t>жылы</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a:t>
            </a:r>
          </a:p>
          <a:p>
            <a:r>
              <a:rPr lang="kk-KZ" sz="1200" kern="900" dirty="0" smtClean="0">
                <a:solidFill>
                  <a:srgbClr val="000000"/>
                </a:solidFill>
                <a:latin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23 </a:t>
            </a:r>
            <a:r>
              <a:rPr lang="kk-KZ" sz="1200" b="1" dirty="0">
                <a:solidFill>
                  <a:prstClr val="black"/>
                </a:solidFill>
                <a:latin typeface="Times New Roman" panose="02020603050405020304" pitchFamily="18" charset="0"/>
                <a:cs typeface="Times New Roman" panose="02020603050405020304" pitchFamily="18" charset="0"/>
              </a:rPr>
              <a:t>қыркүйек </a:t>
            </a:r>
          </a:p>
          <a:p>
            <a:pPr algn="ctr"/>
            <a:r>
              <a:rPr lang="kk-KZ" sz="1200" b="1" dirty="0" smtClean="0">
                <a:solidFill>
                  <a:prstClr val="black"/>
                </a:solidFill>
                <a:latin typeface="Times New Roman" panose="02020603050405020304" pitchFamily="18" charset="0"/>
                <a:cs typeface="Times New Roman" panose="02020603050405020304" pitchFamily="18" charset="0"/>
              </a:rPr>
              <a:t>22 </a:t>
            </a:r>
            <a:r>
              <a:rPr lang="kk-KZ" sz="1200" b="1" dirty="0">
                <a:solidFill>
                  <a:prstClr val="black"/>
                </a:solidFill>
                <a:latin typeface="Times New Roman" panose="02020603050405020304" pitchFamily="18" charset="0"/>
                <a:cs typeface="Times New Roman" panose="02020603050405020304" pitchFamily="18" charset="0"/>
              </a:rPr>
              <a:t>қыркүйек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23 </a:t>
            </a:r>
            <a:r>
              <a:rPr lang="kk-KZ" sz="1200" b="1" dirty="0">
                <a:solidFill>
                  <a:prstClr val="black"/>
                </a:solidFill>
                <a:latin typeface="Times New Roman" panose="02020603050405020304" pitchFamily="18" charset="0"/>
                <a:cs typeface="Times New Roman" panose="02020603050405020304" pitchFamily="18" charset="0"/>
              </a:rPr>
              <a:t>қыркүйек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rPr>
              <a:t>Көшпелі 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Сол</a:t>
            </a:r>
            <a:r>
              <a:rPr lang="kk-KZ" sz="1200" kern="1400" dirty="0" smtClean="0">
                <a:solidFill>
                  <a:srgbClr val="000000"/>
                </a:solidFill>
                <a:latin typeface="Times New Roman" panose="02020603050405020304" pitchFamily="18" charset="0"/>
                <a:ea typeface="Times New Roman" panose="02020603050405020304" pitchFamily="18" charset="0"/>
              </a:rPr>
              <a:t>түстік-батыстан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күші 7-12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a:t>
            </a:r>
            <a:r>
              <a:rPr lang="kk-KZ" sz="1200" smtClean="0">
                <a:solidFill>
                  <a:prstClr val="black"/>
                </a:solidFill>
                <a:latin typeface="Times New Roman" panose="02020603050405020304" pitchFamily="18" charset="0"/>
                <a:cs typeface="Times New Roman" panose="02020603050405020304" pitchFamily="18" charset="0"/>
              </a:rPr>
              <a:t>температурасы </a:t>
            </a:r>
            <a:r>
              <a:rPr lang="kk-KZ" sz="1200" smtClean="0">
                <a:solidFill>
                  <a:prstClr val="black"/>
                </a:solidFill>
                <a:latin typeface="Times New Roman" panose="02020603050405020304" pitchFamily="18" charset="0"/>
                <a:cs typeface="Times New Roman" panose="02020603050405020304" pitchFamily="18" charset="0"/>
              </a:rPr>
              <a:t>6-8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5258666"/>
              </p:ext>
            </p:extLst>
          </p:nvPr>
        </p:nvGraphicFramePr>
        <p:xfrm>
          <a:off x="5024389" y="4169325"/>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232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1.453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258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0.858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3188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948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4.739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785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1.962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2187636834"/>
              </p:ext>
            </p:extLst>
          </p:nvPr>
        </p:nvGraphicFramePr>
        <p:xfrm>
          <a:off x="4996988" y="6248200"/>
          <a:ext cx="4780548" cy="579120"/>
        </p:xfrm>
        <a:graphic>
          <a:graphicData uri="http://schemas.openxmlformats.org/drawingml/2006/table">
            <a:tbl>
              <a:tblPr/>
              <a:tblGrid>
                <a:gridCol w="4780548">
                  <a:extLst>
                    <a:ext uri="{9D8B030D-6E8A-4147-A177-3AD203B41FA5}">
                      <a16:colId xmlns:a16="http://schemas.microsoft.com/office/drawing/2014/main" xmlns="" val="20000"/>
                    </a:ext>
                  </a:extLst>
                </a:gridCol>
              </a:tblGrid>
              <a:tr h="4700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1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21</a:t>
            </a:r>
            <a:r>
              <a:rPr lang="kk-KZ" sz="1200" b="1" dirty="0" smtClean="0">
                <a:solidFill>
                  <a:prstClr val="black"/>
                </a:solidFill>
                <a:latin typeface="Times New Roman" panose="02020603050405020304" pitchFamily="18" charset="0"/>
                <a:cs typeface="Times New Roman" panose="02020603050405020304" pitchFamily="18" charset="0"/>
              </a:rPr>
              <a:t> қыркүйек</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79334" y="337357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2247" y="2589664"/>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prstClr val="black"/>
                </a:solidFill>
                <a:latin typeface="Times New Roman" panose="02020603050405020304" pitchFamily="18" charset="0"/>
                <a:cs typeface="Times New Roman" panose="02020603050405020304" pitchFamily="18" charset="0"/>
              </a:rPr>
              <a:t>22,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23 </a:t>
            </a:r>
            <a:r>
              <a:rPr lang="kk-KZ" sz="1200" dirty="0">
                <a:solidFill>
                  <a:prstClr val="black"/>
                </a:solidFill>
                <a:latin typeface="Times New Roman" panose="02020603050405020304" pitchFamily="18" charset="0"/>
                <a:cs typeface="Times New Roman" panose="02020603050405020304" pitchFamily="18" charset="0"/>
              </a:rPr>
              <a:t>қыркүйек </a:t>
            </a:r>
            <a:r>
              <a:rPr lang="ru-RU" sz="1200" dirty="0">
                <a:solidFill>
                  <a:prstClr val="black"/>
                </a:solidFill>
                <a:latin typeface="Times New Roman" panose="02020603050405020304" pitchFamily="18" charset="0"/>
                <a:cs typeface="Times New Roman" panose="02020603050405020304" pitchFamily="18" charset="0"/>
              </a:rPr>
              <a:t>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Э. 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25974</TotalTime>
  <Words>585</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5083</cp:revision>
  <cp:lastPrinted>2021-07-01T07:38:07Z</cp:lastPrinted>
  <dcterms:created xsi:type="dcterms:W3CDTF">2018-03-27T06:03:00Z</dcterms:created>
  <dcterms:modified xsi:type="dcterms:W3CDTF">2025-09-21T06:55:22Z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