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rPr dirty="0" err="1"/>
              <a:t>Қазақстан</a:t>
            </a:r>
            <a:r>
              <a:rPr dirty="0"/>
              <a:t> </a:t>
            </a:r>
            <a:r>
              <a:rPr dirty="0" err="1"/>
              <a:t>Республикасы</a:t>
            </a:r>
            <a:r>
              <a:rPr dirty="0"/>
              <a:t> </a:t>
            </a:r>
            <a:r>
              <a:rPr dirty="0" err="1"/>
              <a:t>Экология</a:t>
            </a:r>
            <a:r>
              <a:rPr dirty="0"/>
              <a:t> </a:t>
            </a:r>
            <a:r>
              <a:rPr dirty="0" err="1"/>
              <a:t>және</a:t>
            </a:r>
            <a:r>
              <a:rPr dirty="0"/>
              <a:t> </a:t>
            </a:r>
            <a:r>
              <a:rPr dirty="0" err="1"/>
              <a:t>табиғи</a:t>
            </a:r>
            <a:r>
              <a:rPr dirty="0"/>
              <a:t> </a:t>
            </a:r>
            <a:r>
              <a:rPr dirty="0" err="1"/>
              <a:t>ресурстар</a:t>
            </a:r>
            <a:r>
              <a:rPr dirty="0"/>
              <a:t> </a:t>
            </a:r>
            <a:r>
              <a:rPr dirty="0" err="1"/>
              <a:t>министрлігі</a:t>
            </a:r>
            <a:endParaRPr dirty="0"/>
          </a:p>
          <a:p>
            <a:pPr algn="ctr">
              <a:defRPr sz="1200" b="1">
                <a:solidFill>
                  <a:srgbClr val="0070C0"/>
                </a:solidFill>
                <a:latin typeface="Times New Roman"/>
                <a:ea typeface="Times New Roman"/>
                <a:cs typeface="Times New Roman"/>
                <a:sym typeface="Times New Roman"/>
              </a:defRPr>
            </a:pPr>
            <a:r>
              <a:rPr dirty="0"/>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2328072127"/>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266</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lang="ru-RU" baseline="0" dirty="0"/>
                        <a:t> 23</a:t>
                      </a:r>
                      <a:r>
                        <a:rPr lang="en-US" baseline="0" dirty="0"/>
                        <a:t> </a:t>
                      </a:r>
                      <a:r>
                        <a:rPr lang="kk-KZ" baseline="0" dirty="0"/>
                        <a:t>қыркүйек</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12365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anose="02020603050405020304" pitchFamily="18" charset="0"/>
                <a:ea typeface="Calibri"/>
                <a:cs typeface="Times New Roman" pitchFamily="18" charset="0"/>
                <a:sym typeface="Calibri"/>
              </a:rPr>
              <a:t>Астана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қаласы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бойынша</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ауа-райы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болжамы</a:t>
            </a:r>
            <a:r>
              <a:rPr lang="ru-RU" altLang="ru-RU" sz="110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2025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24</a:t>
            </a:r>
            <a:r>
              <a:rPr lang="ru-RU" altLang="ru-RU" sz="1100" b="1" dirty="0">
                <a:latin typeface="Times New Roman" panose="02020603050405020304" pitchFamily="18" charset="0"/>
                <a:ea typeface="Calibri"/>
                <a:cs typeface="Times New Roman" pitchFamily="18" charset="0"/>
              </a:rPr>
              <a:t> </a:t>
            </a:r>
            <a:r>
              <a:rPr lang="ru-RU" altLang="ru-RU" sz="1100" b="1" dirty="0" err="1">
                <a:latin typeface="Times New Roman" panose="02020603050405020304" pitchFamily="18" charset="0"/>
                <a:ea typeface="Calibri"/>
                <a:cs typeface="Times New Roman" pitchFamily="18" charset="0"/>
              </a:rPr>
              <a:t>қыркүйекке</a:t>
            </a:r>
            <a:endParaRPr lang="ru-RU" altLang="ru-RU" sz="1100" b="1" kern="0" dirty="0">
              <a:solidFill>
                <a:srgbClr val="000000"/>
              </a:solidFill>
              <a:latin typeface="Times New Roman" panose="02020603050405020304"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100" b="1" dirty="0">
                <a:latin typeface="Times New Roman" panose="02020603050405020304" pitchFamily="18" charset="0"/>
                <a:ea typeface="Calibri"/>
                <a:cs typeface="Times New Roman" pitchFamily="18" charset="0"/>
              </a:rPr>
              <a:t>23 </a:t>
            </a:r>
            <a:r>
              <a:rPr lang="ru-RU" altLang="ru-RU" sz="1100" b="1" dirty="0" err="1">
                <a:latin typeface="Times New Roman" panose="02020603050405020304" pitchFamily="18" charset="0"/>
                <a:ea typeface="Calibri"/>
                <a:cs typeface="Times New Roman" pitchFamily="18" charset="0"/>
              </a:rPr>
              <a:t>қыркүйек</a:t>
            </a:r>
            <a:r>
              <a:rPr lang="ru-RU" altLang="ru-RU" sz="1100" b="1" dirty="0">
                <a:latin typeface="Times New Roman" panose="02020603050405020304" pitchFamily="18" charset="0"/>
                <a:ea typeface="Calibri"/>
                <a:cs typeface="Times New Roman" pitchFamily="18" charset="0"/>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20-дан 24</a:t>
            </a:r>
            <a:r>
              <a:rPr lang="ru-RU" altLang="ru-RU" sz="1100" b="1" dirty="0">
                <a:latin typeface="Times New Roman" panose="02020603050405020304" pitchFamily="18" charset="0"/>
                <a:ea typeface="Calibri"/>
                <a:cs typeface="Times New Roman" pitchFamily="18" charset="0"/>
              </a:rPr>
              <a:t> </a:t>
            </a:r>
            <a:r>
              <a:rPr lang="ru-RU" altLang="ru-RU" sz="1100" b="1" dirty="0" err="1">
                <a:latin typeface="Times New Roman" panose="02020603050405020304" pitchFamily="18" charset="0"/>
                <a:ea typeface="Calibri"/>
                <a:cs typeface="Times New Roman" pitchFamily="18" charset="0"/>
              </a:rPr>
              <a:t>қыркүйек</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20-ға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altLang="ru-RU" sz="1100" b="1" kern="0" dirty="0">
              <a:solidFill>
                <a:srgbClr val="000000"/>
              </a:solidFill>
              <a:latin typeface="Times New Roman" panose="02020603050405020304"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endParaRPr lang="ru-RU" alt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just" hangingPunct="1">
              <a:defRPr/>
            </a:pPr>
            <a:r>
              <a:rPr lang="kk-KZ" sz="1100" kern="0" dirty="0">
                <a:solidFill>
                  <a:prstClr val="black"/>
                </a:solidFill>
                <a:latin typeface="Times New Roman" panose="02020603050405020304" pitchFamily="18" charset="0"/>
                <a:ea typeface="Calibri"/>
                <a:cs typeface="Times New Roman" pitchFamily="18" charset="0"/>
                <a:sym typeface="Calibri"/>
              </a:rPr>
              <a:t>Көшпелі бұлтты, жауын-шашынсыз. Оңтүстік-батыстан жел соғады, күші 9-14 м/с. </a:t>
            </a:r>
            <a:r>
              <a:rPr lang="kk-KZ" sz="1100" dirty="0">
                <a:solidFill>
                  <a:prstClr val="black"/>
                </a:solidFill>
                <a:latin typeface="Times New Roman" panose="02020603050405020304" pitchFamily="18" charset="0"/>
                <a:ea typeface="Calibri"/>
                <a:cs typeface="Times New Roman" pitchFamily="18" charset="0"/>
              </a:rPr>
              <a:t>Ауа температурасы түнде 9-11, күндіз 23-25 градус жылы. </a:t>
            </a:r>
          </a:p>
          <a:p>
            <a:pPr indent="182563" algn="just" hangingPunct="1">
              <a:defRPr/>
            </a:pPr>
            <a:endParaRPr lang="kk-KZ" sz="1100" dirty="0">
              <a:solidFill>
                <a:prstClr val="black"/>
              </a:solidFill>
              <a:latin typeface="Times New Roman" panose="02020603050405020304" pitchFamily="18" charset="0"/>
              <a:ea typeface="Calibri"/>
              <a:cs typeface="Times New Roman" pitchFamily="18" charset="0"/>
            </a:endParaRPr>
          </a:p>
          <a:p>
            <a:pPr indent="182563"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anose="02020603050405020304" pitchFamily="18" charset="0"/>
                <a:ea typeface="Calibri"/>
                <a:cs typeface="Times New Roman" pitchFamily="18" charset="0"/>
                <a:sym typeface="Calibri"/>
              </a:rPr>
              <a:t>2025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kk-KZ" altLang="ru-RU" sz="1100" b="1" kern="0" dirty="0">
                <a:solidFill>
                  <a:srgbClr val="000000"/>
                </a:solidFill>
                <a:latin typeface="Times New Roman" panose="02020603050405020304" pitchFamily="18" charset="0"/>
                <a:ea typeface="Calibri"/>
                <a:cs typeface="Times New Roman" pitchFamily="18" charset="0"/>
                <a:sym typeface="Calibri"/>
              </a:rPr>
              <a:t>25</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қыркүйекке</a:t>
            </a:r>
            <a:endParaRPr lang="kk-KZ" alt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r>
              <a:rPr lang="kk-KZ" altLang="ru-RU" sz="1100" b="1" dirty="0">
                <a:latin typeface="Times New Roman" panose="02020603050405020304" pitchFamily="18" charset="0"/>
                <a:ea typeface="Calibri"/>
                <a:cs typeface="Times New Roman" pitchFamily="18" charset="0"/>
              </a:rPr>
              <a:t>24 қыркүйек</a:t>
            </a:r>
            <a:r>
              <a:rPr lang="kk-KZ"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20-дан </a:t>
            </a:r>
            <a:r>
              <a:rPr lang="ru-RU" sz="1100" b="1" dirty="0">
                <a:latin typeface="Times New Roman" panose="02020603050405020304" pitchFamily="18" charset="0"/>
                <a:ea typeface="Calibri"/>
                <a:cs typeface="Times New Roman" pitchFamily="18" charset="0"/>
              </a:rPr>
              <a:t>25</a:t>
            </a:r>
            <a:r>
              <a:rPr lang="kk-KZ" sz="1100" b="1" kern="0" dirty="0">
                <a:solidFill>
                  <a:srgbClr val="000000"/>
                </a:solidFill>
                <a:latin typeface="Times New Roman" panose="02020603050405020304" pitchFamily="18" charset="0"/>
                <a:ea typeface="Calibri"/>
                <a:cs typeface="Times New Roman" pitchFamily="18" charset="0"/>
                <a:sym typeface="Calibri"/>
              </a:rPr>
              <a:t> қыркүйек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08-ге </a:t>
            </a:r>
            <a:r>
              <a:rPr lang="ru-RU" sz="11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100" kern="0" dirty="0">
                <a:solidFill>
                  <a:prstClr val="black"/>
                </a:solidFill>
                <a:latin typeface="Times New Roman" panose="02020603050405020304" pitchFamily="18" charset="0"/>
                <a:ea typeface="Calibri"/>
                <a:cs typeface="Times New Roman" pitchFamily="18" charset="0"/>
                <a:sym typeface="Calibri"/>
              </a:rPr>
              <a:t>Көшпелі бұлтты</a:t>
            </a:r>
            <a:r>
              <a:rPr lang="kk-KZ" sz="1100" dirty="0">
                <a:solidFill>
                  <a:prstClr val="black"/>
                </a:solidFill>
                <a:latin typeface="Times New Roman" panose="02020603050405020304" pitchFamily="18" charset="0"/>
                <a:ea typeface="Calibri"/>
                <a:cs typeface="Times New Roman" pitchFamily="18" charset="0"/>
              </a:rPr>
              <a:t>, жауын-шашынсыз. Оң</a:t>
            </a:r>
            <a:r>
              <a:rPr lang="kk-KZ" sz="1100" kern="0" dirty="0">
                <a:solidFill>
                  <a:prstClr val="black"/>
                </a:solidFill>
                <a:latin typeface="Times New Roman" panose="02020603050405020304" pitchFamily="18" charset="0"/>
                <a:ea typeface="Calibri"/>
                <a:cs typeface="Times New Roman" pitchFamily="18" charset="0"/>
                <a:sym typeface="Calibri"/>
              </a:rPr>
              <a:t>түстік-батыстан жел соғады, күші 9-14 </a:t>
            </a:r>
            <a:r>
              <a:rPr lang="kk-KZ" sz="1100" dirty="0">
                <a:solidFill>
                  <a:prstClr val="black"/>
                </a:solidFill>
                <a:latin typeface="Times New Roman" panose="02020603050405020304" pitchFamily="18" charset="0"/>
                <a:ea typeface="Calibri"/>
                <a:cs typeface="Times New Roman" pitchFamily="18" charset="0"/>
              </a:rPr>
              <a:t>м/с</a:t>
            </a:r>
            <a:r>
              <a:rPr lang="ru-RU" sz="1100" kern="0" dirty="0">
                <a:solidFill>
                  <a:prstClr val="black"/>
                </a:solidFill>
                <a:latin typeface="Times New Roman" panose="02020603050405020304" pitchFamily="18" charset="0"/>
                <a:ea typeface="Calibri"/>
                <a:cs typeface="Times New Roman" pitchFamily="18" charset="0"/>
                <a:sym typeface="Calibri"/>
              </a:rPr>
              <a:t>. А</a:t>
            </a:r>
            <a:r>
              <a:rPr lang="kk-KZ" sz="1100" kern="0" dirty="0">
                <a:solidFill>
                  <a:prstClr val="black"/>
                </a:solidFill>
                <a:latin typeface="Times New Roman" panose="02020603050405020304" pitchFamily="18" charset="0"/>
                <a:ea typeface="Calibri"/>
                <a:cs typeface="Times New Roman" pitchFamily="18" charset="0"/>
                <a:sym typeface="Calibri"/>
              </a:rPr>
              <a:t>уа </a:t>
            </a:r>
            <a:r>
              <a:rPr lang="kk-KZ" sz="1100" kern="0">
                <a:solidFill>
                  <a:prstClr val="black"/>
                </a:solidFill>
                <a:latin typeface="Times New Roman" panose="02020603050405020304" pitchFamily="18" charset="0"/>
                <a:ea typeface="Calibri"/>
                <a:cs typeface="Times New Roman" pitchFamily="18" charset="0"/>
                <a:sym typeface="Calibri"/>
              </a:rPr>
              <a:t>температурасы 11-13 </a:t>
            </a:r>
            <a:r>
              <a:rPr lang="kk-KZ" sz="1100" kern="0" dirty="0">
                <a:solidFill>
                  <a:prstClr val="black"/>
                </a:solidFill>
                <a:latin typeface="Times New Roman" panose="02020603050405020304" pitchFamily="18" charset="0"/>
                <a:ea typeface="Calibri"/>
                <a:cs typeface="Times New Roman" pitchFamily="18" charset="0"/>
                <a:sym typeface="Calibri"/>
              </a:rPr>
              <a:t>градус жылы.</a:t>
            </a:r>
          </a:p>
        </p:txBody>
      </p:sp>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kk-KZ" dirty="0"/>
              <a:t>23 қыркүйек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10150" y="2397125"/>
            <a:ext cx="4679950" cy="769437"/>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a:pP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kk-KZ" altLang="en-US" sz="1100" dirty="0">
                <a:solidFill>
                  <a:schemeClr val="tx1"/>
                </a:solidFill>
                <a:latin typeface="Times New Roman" pitchFamily="18" charset="0"/>
                <a:cs typeface="Times New Roman" pitchFamily="18" charset="0"/>
                <a:sym typeface="+mn-ea"/>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algn="just">
              <a:defRPr/>
            </a:pP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күтіледі</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13" name="TextBox 13">
            <a:extLst>
              <a:ext uri="{FF2B5EF4-FFF2-40B4-BE49-F238E27FC236}">
                <a16:creationId xmlns:a16="http://schemas.microsoft.com/office/drawing/2014/main" id="{AE5975BC-07C3-4B31-BDAF-C2A515383DB3}"/>
              </a:ext>
            </a:extLst>
          </p:cNvPr>
          <p:cNvSpPr txBox="1">
            <a:spLocks noChangeArrowheads="1"/>
          </p:cNvSpPr>
          <p:nvPr/>
        </p:nvSpPr>
        <p:spPr bwMode="hidden">
          <a:xfrm>
            <a:off x="4965699" y="3332750"/>
            <a:ext cx="4795838" cy="261610"/>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100" dirty="0">
                <a:latin typeface="Times New Roman" panose="02020603050405020304" pitchFamily="18" charset="0"/>
                <a:cs typeface="Times New Roman" panose="02020603050405020304" pitchFamily="18" charset="0"/>
              </a:rPr>
              <a:t>1, 2, 3 </a:t>
            </a:r>
            <a:r>
              <a:rPr lang="ru-RU" altLang="ru-RU" sz="1100" dirty="0" err="1">
                <a:latin typeface="Times New Roman" panose="02020603050405020304" pitchFamily="18" charset="0"/>
                <a:cs typeface="Times New Roman" panose="02020603050405020304" pitchFamily="18" charset="0"/>
              </a:rPr>
              <a:t>дәрежелі</a:t>
            </a:r>
            <a:r>
              <a:rPr lang="ru-RU" altLang="ru-RU" sz="1100" dirty="0">
                <a:latin typeface="Times New Roman" panose="02020603050405020304" pitchFamily="18" charset="0"/>
                <a:cs typeface="Times New Roman" panose="02020603050405020304" pitchFamily="18" charset="0"/>
              </a:rPr>
              <a:t> ҚМЖ </a:t>
            </a:r>
            <a:r>
              <a:rPr lang="ru-RU" altLang="ru-RU" sz="1100" dirty="0" err="1">
                <a:latin typeface="Times New Roman" panose="02020603050405020304" pitchFamily="18" charset="0"/>
                <a:cs typeface="Times New Roman" panose="02020603050405020304" pitchFamily="18" charset="0"/>
              </a:rPr>
              <a:t>ескертуі</a:t>
            </a:r>
            <a:r>
              <a:rPr lang="ru-RU" altLang="ru-RU" sz="1100" dirty="0">
                <a:latin typeface="Times New Roman" panose="02020603050405020304" pitchFamily="18" charset="0"/>
                <a:cs typeface="Times New Roman" panose="02020603050405020304" pitchFamily="18" charset="0"/>
              </a:rPr>
              <a:t> </a:t>
            </a:r>
            <a:r>
              <a:rPr lang="ru-RU" altLang="ru-RU" sz="1100" dirty="0" err="1">
                <a:latin typeface="Times New Roman" panose="02020603050405020304" pitchFamily="18" charset="0"/>
                <a:cs typeface="Times New Roman" panose="02020603050405020304" pitchFamily="18" charset="0"/>
              </a:rPr>
              <a:t>жоқ</a:t>
            </a:r>
            <a:endParaRPr lang="ru-RU" altLang="ru-RU" sz="1100" dirty="0">
              <a:latin typeface="Times New Roman" panose="02020603050405020304" pitchFamily="18" charset="0"/>
              <a:cs typeface="Times New Roman" panose="02020603050405020304" pitchFamily="18" charset="0"/>
            </a:endParaRPr>
          </a:p>
        </p:txBody>
      </p:sp>
      <p:graphicFrame>
        <p:nvGraphicFramePr>
          <p:cNvPr id="14" name="Table">
            <a:extLst>
              <a:ext uri="{FF2B5EF4-FFF2-40B4-BE49-F238E27FC236}">
                <a16:creationId xmlns:a16="http://schemas.microsoft.com/office/drawing/2014/main" id="{76C7D896-CE4A-4657-A3B5-ABD64B39AE10}"/>
              </a:ext>
            </a:extLst>
          </p:cNvPr>
          <p:cNvGraphicFramePr/>
          <p:nvPr>
            <p:extLst>
              <p:ext uri="{D42A27DB-BD31-4B8C-83A1-F6EECF244321}">
                <p14:modId xmlns:p14="http://schemas.microsoft.com/office/powerpoint/2010/main" val="589482954"/>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23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23</a:t>
                      </a:r>
                      <a:endParaRPr lang="kk-KZ"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33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2546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179</a:t>
                      </a:r>
                      <a:endParaRPr lang="ru-RU"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37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8786" y="6167437"/>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Айгисинова</a:t>
            </a:r>
            <a:r>
              <a:rPr lang="ru-RU" sz="1200" dirty="0">
                <a:latin typeface="Times New Roman"/>
                <a:ea typeface="Times New Roman"/>
                <a:cs typeface="Times New Roman"/>
                <a:sym typeface="Times New Roman"/>
              </a:rPr>
              <a:t> Н</a:t>
            </a:r>
            <a:r>
              <a:rPr sz="1200" dirty="0">
                <a:latin typeface="Times New Roman"/>
                <a:ea typeface="Times New Roman"/>
                <a:cs typeface="Times New Roman"/>
                <a:sym typeface="Times New Roman"/>
              </a:rPr>
              <a:t>./</a:t>
            </a:r>
            <a:r>
              <a:rPr lang="kk-KZ" sz="1200" dirty="0">
                <a:latin typeface="Times New Roman"/>
                <a:ea typeface="Times New Roman"/>
                <a:cs typeface="Times New Roman"/>
                <a:sym typeface="Times New Roman"/>
              </a:rPr>
              <a:t>Тойшыманова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2286</TotalTime>
  <Words>658</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230</cp:revision>
  <dcterms:modified xsi:type="dcterms:W3CDTF">2025-09-23T08:19:08Z</dcterms:modified>
</cp:coreProperties>
</file>