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2"/>
    <p:sldId id="257" r:id="rId3"/>
  </p:sldIdLst>
  <p:sldSz cx="9906000" cy="6858000" type="A4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1pPr>
    <a:lvl2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2pPr>
    <a:lvl3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3pPr>
    <a:lvl4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4pPr>
    <a:lvl5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5pPr>
    <a:lvl6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6pPr>
    <a:lvl7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7pPr>
    <a:lvl8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8pPr>
    <a:lvl9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EE7D0"/>
          </a:solidFill>
        </a:fill>
      </a:tcStyle>
    </a:wholeTbl>
    <a:band2H>
      <a:tcTxStyle/>
      <a:tcStyle>
        <a:tcBdr/>
        <a:fill>
          <a:solidFill>
            <a:srgbClr val="EFF3E9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CDCCE"/>
          </a:solidFill>
        </a:fill>
      </a:tcStyle>
    </a:wholeTbl>
    <a:band2H>
      <a:tcTxStyle/>
      <a:tcStyle>
        <a:tcBdr/>
        <a:fill>
          <a:solidFill>
            <a:srgbClr val="FDEE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4" d="100"/>
          <a:sy n="114" d="100"/>
        </p:scale>
        <p:origin x="1512" y="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8" name="Shape 18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941387" latinLnBrk="0">
      <a:defRPr sz="1200">
        <a:latin typeface="+mj-lt"/>
        <a:ea typeface="+mj-ea"/>
        <a:cs typeface="+mj-cs"/>
        <a:sym typeface="Calibri"/>
      </a:defRPr>
    </a:lvl1pPr>
    <a:lvl2pPr indent="228600" defTabSz="941387" latinLnBrk="0">
      <a:defRPr sz="1200">
        <a:latin typeface="+mj-lt"/>
        <a:ea typeface="+mj-ea"/>
        <a:cs typeface="+mj-cs"/>
        <a:sym typeface="Calibri"/>
      </a:defRPr>
    </a:lvl2pPr>
    <a:lvl3pPr indent="457200" defTabSz="941387" latinLnBrk="0">
      <a:defRPr sz="1200">
        <a:latin typeface="+mj-lt"/>
        <a:ea typeface="+mj-ea"/>
        <a:cs typeface="+mj-cs"/>
        <a:sym typeface="Calibri"/>
      </a:defRPr>
    </a:lvl3pPr>
    <a:lvl4pPr indent="685800" defTabSz="941387" latinLnBrk="0">
      <a:defRPr sz="1200">
        <a:latin typeface="+mj-lt"/>
        <a:ea typeface="+mj-ea"/>
        <a:cs typeface="+mj-cs"/>
        <a:sym typeface="Calibri"/>
      </a:defRPr>
    </a:lvl4pPr>
    <a:lvl5pPr indent="914400" defTabSz="941387" latinLnBrk="0">
      <a:defRPr sz="1200">
        <a:latin typeface="+mj-lt"/>
        <a:ea typeface="+mj-ea"/>
        <a:cs typeface="+mj-cs"/>
        <a:sym typeface="Calibri"/>
      </a:defRPr>
    </a:lvl5pPr>
    <a:lvl6pPr indent="1143000" defTabSz="941387" latinLnBrk="0">
      <a:defRPr sz="1200">
        <a:latin typeface="+mj-lt"/>
        <a:ea typeface="+mj-ea"/>
        <a:cs typeface="+mj-cs"/>
        <a:sym typeface="Calibri"/>
      </a:defRPr>
    </a:lvl6pPr>
    <a:lvl7pPr indent="1371600" defTabSz="941387" latinLnBrk="0">
      <a:defRPr sz="1200">
        <a:latin typeface="+mj-lt"/>
        <a:ea typeface="+mj-ea"/>
        <a:cs typeface="+mj-cs"/>
        <a:sym typeface="Calibri"/>
      </a:defRPr>
    </a:lvl7pPr>
    <a:lvl8pPr indent="1600200" defTabSz="941387" latinLnBrk="0">
      <a:defRPr sz="1200">
        <a:latin typeface="+mj-lt"/>
        <a:ea typeface="+mj-ea"/>
        <a:cs typeface="+mj-cs"/>
        <a:sym typeface="Calibri"/>
      </a:defRPr>
    </a:lvl8pPr>
    <a:lvl9pPr indent="1828800" defTabSz="941387" latinLnBrk="0">
      <a:defRPr sz="1200">
        <a:latin typeface="+mj-lt"/>
        <a:ea typeface="+mj-ea"/>
        <a:cs typeface="+mj-cs"/>
        <a:sym typeface="Calibri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484180" y="769937"/>
            <a:ext cx="7924801" cy="16684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 anchor="ctr"/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5529130" y="2438400"/>
            <a:ext cx="3879851" cy="4419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9152078" y="6414761"/>
            <a:ext cx="258623" cy="248303"/>
          </a:xfrm>
          <a:prstGeom prst="rect">
            <a:avLst/>
          </a:prstGeom>
          <a:ln w="12700">
            <a:miter lim="400000"/>
          </a:ln>
        </p:spPr>
        <p:txBody>
          <a:bodyPr wrap="none" lIns="45718" tIns="45718" rIns="45718" bIns="45718" anchor="ctr">
            <a:spAutoFit/>
          </a:bodyPr>
          <a:lstStyle>
            <a:lvl1pPr algn="r">
              <a:defRPr sz="1200">
                <a:solidFill>
                  <a:srgbClr val="898989"/>
                </a:solidFill>
                <a:latin typeface="+mj-lt"/>
                <a:ea typeface="+mj-ea"/>
                <a:cs typeface="+mj-cs"/>
                <a:sym typeface="Calibri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 spd="med"/>
  <p:txStyles>
    <p:titleStyle>
      <a:lvl1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titleStyle>
    <p:bodyStyle>
      <a:lvl1pPr marL="342900" marR="0" indent="-3429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783771" marR="0" indent="-326571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1219200" marR="0" indent="-3048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1737360" marR="0" indent="-36576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2235200" marR="0" indent="-406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22860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27432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3200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36576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"/>
          <p:cNvSpPr/>
          <p:nvPr/>
        </p:nvSpPr>
        <p:spPr>
          <a:xfrm>
            <a:off x="198437" y="106362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21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graphicFrame>
        <p:nvGraphicFramePr>
          <p:cNvPr id="22" name="Table"/>
          <p:cNvGraphicFramePr/>
          <p:nvPr/>
        </p:nvGraphicFramePr>
        <p:xfrm>
          <a:off x="344486" y="6392862"/>
          <a:ext cx="4465637" cy="34925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9250">
                <a:tc>
                  <a:txBody>
                    <a:bodyPr/>
                    <a:lstStyle/>
                    <a:p>
                      <a:pPr algn="ctr">
                        <a:defRPr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3" name="Министерство экологии и природных ресурсов Республики Казахстан…"/>
          <p:cNvSpPr txBox="1"/>
          <p:nvPr/>
        </p:nvSpPr>
        <p:spPr>
          <a:xfrm>
            <a:off x="174306" y="215901"/>
            <a:ext cx="4732975" cy="68186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4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Министерство экологии и природных ресурсов Республики Казахстан</a:t>
            </a:r>
          </a:p>
          <a:p>
            <a:pPr algn="ctr">
              <a:defRPr sz="12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РГП «КАЗГИДРОМЕТ»</a:t>
            </a:r>
          </a:p>
        </p:txBody>
      </p:sp>
      <p:pic>
        <p:nvPicPr>
          <p:cNvPr id="24" name="image.jpeg" descr="image.jpeg"/>
          <p:cNvPicPr>
            <a:picLocks noChangeAspect="1"/>
          </p:cNvPicPr>
          <p:nvPr/>
        </p:nvPicPr>
        <p:blipFill>
          <a:blip r:embed="rId2"/>
          <a:srcRect t="17817" b="17471"/>
          <a:stretch>
            <a:fillRect/>
          </a:stretch>
        </p:blipFill>
        <p:spPr>
          <a:xfrm>
            <a:off x="1525587" y="923925"/>
            <a:ext cx="2028826" cy="1312863"/>
          </a:xfrm>
          <a:prstGeom prst="rect">
            <a:avLst/>
          </a:prstGeom>
          <a:ln w="12700">
            <a:miter lim="400000"/>
          </a:ln>
        </p:spPr>
      </p:pic>
      <p:graphicFrame>
        <p:nvGraphicFramePr>
          <p:cNvPr id="25" name="Table"/>
          <p:cNvGraphicFramePr/>
          <p:nvPr>
            <p:extLst>
              <p:ext uri="{D42A27DB-BD31-4B8C-83A1-F6EECF244321}">
                <p14:modId xmlns:p14="http://schemas.microsoft.com/office/powerpoint/2010/main" val="459498813"/>
              </p:ext>
            </p:extLst>
          </p:nvPr>
        </p:nvGraphicFramePr>
        <p:xfrm>
          <a:off x="307975" y="2589211"/>
          <a:ext cx="4465637" cy="2208212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08212">
                <a:tc>
                  <a:txBody>
                    <a:bodyPr/>
                    <a:lstStyle/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ЕЖЕДНЕВНЫЙ БЮЛЛЕТЕНЬ  </a:t>
                      </a:r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lang="kk-KZ" dirty="0"/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СОСТОЯНИЯ ВОЗДУШНОГО БАССЕЙНА №</a:t>
                      </a:r>
                      <a:r>
                        <a:rPr lang="kk-KZ" dirty="0"/>
                        <a:t>267</a:t>
                      </a:r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г. </a:t>
                      </a:r>
                      <a:r>
                        <a:rPr dirty="0" err="1"/>
                        <a:t>Астана</a:t>
                      </a: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lang="kk-KZ" sz="1100" baseline="0" dirty="0"/>
                        <a:t>24 сентября </a:t>
                      </a:r>
                      <a:r>
                        <a:rPr sz="1200" dirty="0"/>
                        <a:t>2025 </a:t>
                      </a:r>
                      <a:r>
                        <a:rPr sz="1200" dirty="0" err="1"/>
                        <a:t>года</a:t>
                      </a:r>
                      <a:endParaRPr sz="1200" dirty="0"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6" name="Table"/>
          <p:cNvGraphicFramePr/>
          <p:nvPr/>
        </p:nvGraphicFramePr>
        <p:xfrm>
          <a:off x="5024437" y="6308725"/>
          <a:ext cx="4824412" cy="321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8244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2725">
                <a:tc>
                  <a:txBody>
                    <a:bodyPr/>
                    <a:lstStyle/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ПДК согласно «Санитарно-эпидемиологическим правилам и нормам к атмосферному воздуху» </a:t>
                      </a:r>
                    </a:p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от 02.08.2022г №ҚР ДСМ-70 </a:t>
                      </a:r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7950">
                <a:tc>
                  <a:txBody>
                    <a:bodyPr/>
                    <a:lstStyle/>
                    <a:p>
                      <a:pPr algn="just">
                        <a:defRPr sz="700" i="1"/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7" name="Состояние атмосферного воздуха г. Астана…"/>
          <p:cNvSpPr txBox="1"/>
          <p:nvPr/>
        </p:nvSpPr>
        <p:spPr>
          <a:xfrm>
            <a:off x="5070157" y="3625851"/>
            <a:ext cx="4717099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Состояние</a:t>
            </a:r>
            <a:r>
              <a:rPr dirty="0"/>
              <a:t> </a:t>
            </a:r>
            <a:r>
              <a:rPr dirty="0" err="1"/>
              <a:t>атмосферного</a:t>
            </a:r>
            <a:r>
              <a:rPr dirty="0"/>
              <a:t> </a:t>
            </a:r>
            <a:r>
              <a:rPr dirty="0" err="1"/>
              <a:t>воздуха</a:t>
            </a:r>
            <a:r>
              <a:rPr dirty="0"/>
              <a:t> г. </a:t>
            </a:r>
            <a:r>
              <a:rPr dirty="0" err="1"/>
              <a:t>Астана</a:t>
            </a:r>
            <a:endParaRPr dirty="0"/>
          </a:p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ru-RU" dirty="0"/>
              <a:t>н</a:t>
            </a:r>
            <a:r>
              <a:rPr dirty="0"/>
              <a:t>а</a:t>
            </a:r>
            <a:r>
              <a:rPr lang="ru-RU" dirty="0"/>
              <a:t> 24 сентября </a:t>
            </a:r>
            <a:r>
              <a:rPr dirty="0"/>
              <a:t>2025 </a:t>
            </a:r>
            <a:r>
              <a:rPr dirty="0" err="1"/>
              <a:t>года</a:t>
            </a:r>
            <a:r>
              <a:rPr dirty="0"/>
              <a:t> </a:t>
            </a:r>
          </a:p>
        </p:txBody>
      </p:sp>
      <p:sp>
        <p:nvSpPr>
          <p:cNvPr id="28" name="Прогноз погоды по г. Астана…"/>
          <p:cNvSpPr txBox="1"/>
          <p:nvPr/>
        </p:nvSpPr>
        <p:spPr>
          <a:xfrm>
            <a:off x="4977133" y="115887"/>
            <a:ext cx="4870130" cy="19641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Прогноз погоды по г. Астана</a:t>
            </a:r>
          </a:p>
          <a:p>
            <a:pPr algn="ctr" eaLnBrk="1">
              <a:spcBef>
                <a:spcPct val="0"/>
              </a:spcBef>
              <a:buFontTx/>
              <a:buNone/>
            </a:pP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на 25 сентября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Helvetica" panose="020B0604020202020204" pitchFamily="34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24 сентября до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25 сентября 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Переменная облачность, без осадков. Ветер юго-западный ночью 3-8, днем 7-12 м/с. Температура воздуха ночью 11-13, днем 26-28 тепла.</a:t>
            </a:r>
          </a:p>
          <a:p>
            <a:pPr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на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26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сентября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25 сентября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до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26 сентября</a:t>
            </a:r>
          </a:p>
          <a:p>
            <a:pPr algn="just">
              <a:spcAft>
                <a:spcPts val="1000"/>
              </a:spcAft>
            </a:pPr>
            <a:r>
              <a:rPr lang="ru-RU" altLang="ru-RU" sz="11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altLang="ru-RU" sz="1100" dirty="0">
                <a:solidFill>
                  <a:srgbClr val="212121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П</a:t>
            </a:r>
            <a:r>
              <a:rPr lang="ru-RU" sz="1100" dirty="0">
                <a:solidFill>
                  <a:srgbClr val="21212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еременная </a:t>
            </a:r>
            <a:r>
              <a:rPr lang="ru-RU" sz="1100" dirty="0">
                <a:solidFill>
                  <a:srgbClr val="212121"/>
                </a:solidFill>
                <a:latin typeface="Times New Roman" panose="02020603050405020304" pitchFamily="18" charset="0"/>
              </a:rPr>
              <a:t>облачность, без осадков. Ветер юго-западный 9-14 м/с. Температура воздуха 11-13 тепла.</a:t>
            </a:r>
            <a:endParaRPr lang="ru-RU" sz="1100" dirty="0">
              <a:effectLst/>
              <a:latin typeface="Calibri" panose="020F0502020204030204" pitchFamily="34" charset="0"/>
              <a:ea typeface="Times New Roman" panose="02020603050405020304" pitchFamily="18" charset="0"/>
            </a:endParaRPr>
          </a:p>
        </p:txBody>
      </p:sp>
      <p:sp>
        <p:nvSpPr>
          <p:cNvPr id="29" name="Метеорологические условия будут способствовать ночью 07 января накоплению, днем 07, ночью 08 января рассеиванию загрязняющих веществ в атмосфере города.…"/>
          <p:cNvSpPr txBox="1"/>
          <p:nvPr/>
        </p:nvSpPr>
        <p:spPr>
          <a:xfrm>
            <a:off x="5024436" y="2322398"/>
            <a:ext cx="4762819" cy="769437"/>
          </a:xfrm>
          <a:prstGeom prst="rect">
            <a:avLst/>
          </a:prstGeom>
          <a:solidFill>
            <a:srgbClr val="FFFFFF"/>
          </a:solidFill>
          <a:ln w="25400">
            <a:solidFill>
              <a:srgbClr val="FFFFFF"/>
            </a:solidFill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 indent="182563" algn="just">
              <a:defRPr/>
            </a:pP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 </a:t>
            </a:r>
            <a:r>
              <a:rPr lang="ru-RU" altLang="en-US" sz="11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 </a:t>
            </a:r>
            <a:r>
              <a:rPr lang="ru-RU" altLang="en-US" sz="11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1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>
              <a:defRPr/>
            </a:pP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ночью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 сентября ожидается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5E01502-3468-4B2F-8953-02DAAA6CC58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87926" y="3187235"/>
            <a:ext cx="4824412" cy="26161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 wrap="square"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4" name="Table">
            <a:extLst>
              <a:ext uri="{FF2B5EF4-FFF2-40B4-BE49-F238E27FC236}">
                <a16:creationId xmlns:a16="http://schemas.microsoft.com/office/drawing/2014/main" id="{558E06A9-09F1-4384-8520-0190DE36531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699618641"/>
              </p:ext>
            </p:extLst>
          </p:nvPr>
        </p:nvGraphicFramePr>
        <p:xfrm>
          <a:off x="5066508" y="4144011"/>
          <a:ext cx="4667248" cy="207009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7954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3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2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49254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Загрязняющее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вещество</a:t>
                      </a:r>
                      <a:endParaRPr sz="900" b="1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Фактическая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концентрация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,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мкг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/м3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Кратность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ПДК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РМ-2,5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РМ-10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21</a:t>
                      </a:r>
                      <a:endParaRPr lang="kk-KZ"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</a:t>
                      </a: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900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серы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33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углерода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1673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0,3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9236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65</a:t>
                      </a:r>
                      <a:endParaRPr lang="ru-RU"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0,3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</a:t>
                      </a: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Сероводород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16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2,0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"/>
          <p:cNvSpPr/>
          <p:nvPr/>
        </p:nvSpPr>
        <p:spPr>
          <a:xfrm>
            <a:off x="128587" y="115887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33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34" name="В городе Астана наблюдения за уровнем загрязнения атмосферного воздуха проводится на 10 постах наблюдения:…"/>
          <p:cNvSpPr txBox="1"/>
          <p:nvPr/>
        </p:nvSpPr>
        <p:spPr>
          <a:xfrm>
            <a:off x="174306" y="2217738"/>
            <a:ext cx="4717100" cy="2751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В городе Астана наблюдения за уровнем загрязнения атмосферного воздуха проводится на 10 постах наблюдения: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1 – ул. Жамбула,11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2 – проспект Республики, 35 (школа № 3)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3 – Телжан Шонанұлы 47, район лесозавода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4 – ул. Лепсы, 38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5 – пр.Туран , 2/1  центральная спасательная станция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6 – ул. Акжол, район отстойника сточных вод «Астана Тазалык»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7 – ул. Туркестан, 2/1 (РФМШ)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8 –  ул. Бабатайулы, д. 24, Коктал-1, Сарыаркинский район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9 –  ул. А. Байтурсынова, 25, Мечеть Х.Султан, Алматинский район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10 – ул. К. Мунайтпасова, 13, Алматинский район</a:t>
            </a:r>
          </a:p>
        </p:txBody>
      </p:sp>
      <p:sp>
        <p:nvSpPr>
          <p:cNvPr id="35" name="Параметр «Р» является обобщённым показателем загрязнения воздуха по городу в целом ."/>
          <p:cNvSpPr txBox="1"/>
          <p:nvPr/>
        </p:nvSpPr>
        <p:spPr>
          <a:xfrm>
            <a:off x="4998720" y="68262"/>
            <a:ext cx="4732974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Параметр «Р» является обобщённым показателем загрязнения воздуха по городу в целом .</a:t>
            </a:r>
          </a:p>
        </p:txBody>
      </p:sp>
      <p:grpSp>
        <p:nvGrpSpPr>
          <p:cNvPr id="39" name="Group"/>
          <p:cNvGrpSpPr/>
          <p:nvPr/>
        </p:nvGrpSpPr>
        <p:grpSpPr>
          <a:xfrm>
            <a:off x="5102351" y="4877768"/>
            <a:ext cx="4494406" cy="1364536"/>
            <a:chOff x="0" y="0"/>
            <a:chExt cx="4494404" cy="1364534"/>
          </a:xfrm>
        </p:grpSpPr>
        <p:pic>
          <p:nvPicPr>
            <p:cNvPr id="36" name="image.png" descr="image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1" y="547669"/>
              <a:ext cx="4041652" cy="81686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37" name="г. Астана, ул. Мангилик ел 11/1"/>
            <p:cNvSpPr txBox="1"/>
            <p:nvPr/>
          </p:nvSpPr>
          <p:spPr>
            <a:xfrm>
              <a:off x="86947" y="0"/>
              <a:ext cx="1776409" cy="60674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45718" tIns="45718" rIns="45718" bIns="45718" numCol="1" anchor="ctr">
              <a:spAutoFit/>
            </a:bodyPr>
            <a:lstStyle/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0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r>
                <a:t>г. Астана, ул. Мангилик ел 11/1</a:t>
              </a:r>
            </a:p>
          </p:txBody>
        </p:sp>
        <p:sp>
          <p:nvSpPr>
            <p:cNvPr id="38" name="Контакты:"/>
            <p:cNvSpPr txBox="1"/>
            <p:nvPr/>
          </p:nvSpPr>
          <p:spPr>
            <a:xfrm>
              <a:off x="39241" y="186727"/>
              <a:ext cx="4455164" cy="27546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8" tIns="45718" rIns="45718" bIns="45718" numCol="1" anchor="t">
              <a:spAutoFit/>
            </a:bodyPr>
            <a:lstStyle>
              <a:lvl1pPr>
                <a:defRPr sz="1200" b="1" i="1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t>Контакты:</a:t>
              </a:r>
            </a:p>
          </p:txBody>
        </p:sp>
      </p:grpSp>
      <p:sp>
        <p:nvSpPr>
          <p:cNvPr id="40" name="При использовании информации ссылка на РГП «Казгидромет» обязательна"/>
          <p:cNvSpPr txBox="1"/>
          <p:nvPr/>
        </p:nvSpPr>
        <p:spPr>
          <a:xfrm>
            <a:off x="5089207" y="6486526"/>
            <a:ext cx="4690112" cy="2257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000" b="1" i="1">
                <a:solidFill>
                  <a:srgbClr val="17375E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41" name="Составили:   Туяк С ./Сагандыкова З."/>
          <p:cNvSpPr txBox="1"/>
          <p:nvPr/>
        </p:nvSpPr>
        <p:spPr>
          <a:xfrm>
            <a:off x="5024437" y="6215062"/>
            <a:ext cx="4521202" cy="246217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1000" b="1" i="1">
                <a:latin typeface="+mj-lt"/>
                <a:ea typeface="+mj-ea"/>
                <a:cs typeface="+mj-cs"/>
                <a:sym typeface="Calibri"/>
              </a:defRPr>
            </a:pPr>
            <a:r>
              <a:rPr dirty="0"/>
              <a:t>  </a:t>
            </a:r>
            <a:r>
              <a:rPr dirty="0" err="1">
                <a:latin typeface="Times New Roman"/>
                <a:ea typeface="Times New Roman"/>
                <a:cs typeface="Times New Roman"/>
                <a:sym typeface="Times New Roman"/>
              </a:rPr>
              <a:t>Составили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:   </a:t>
            </a:r>
            <a:r>
              <a:rPr lang="kk-KZ" dirty="0">
                <a:latin typeface="Times New Roman"/>
                <a:ea typeface="Times New Roman"/>
                <a:cs typeface="Times New Roman"/>
                <a:sym typeface="Times New Roman"/>
              </a:rPr>
              <a:t>Айгисинова Н./Тілеуқұл Н.</a:t>
            </a:r>
            <a:endParaRPr dirty="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42" name="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"/>
          <p:cNvSpPr txBox="1"/>
          <p:nvPr/>
        </p:nvSpPr>
        <p:spPr>
          <a:xfrm>
            <a:off x="4982845" y="1343025"/>
            <a:ext cx="4748849" cy="7729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Градации параметра «Р» для каждого города РК индивидуальны, расчитываются на основе данных многолетних данных. </a:t>
            </a:r>
          </a:p>
        </p:txBody>
      </p:sp>
      <p:graphicFrame>
        <p:nvGraphicFramePr>
          <p:cNvPr id="43" name="Table"/>
          <p:cNvGraphicFramePr/>
          <p:nvPr/>
        </p:nvGraphicFramePr>
        <p:xfrm>
          <a:off x="5018087" y="501650"/>
          <a:ext cx="4681537" cy="854074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0207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07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24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Критерий Р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Определение уровня загрязнения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&lt;=0,09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пониженный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0,1-0,18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повышенный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0,19-0,28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&gt;=0,29</a:t>
                      </a:r>
                    </a:p>
                  </a:txBody>
                  <a:tcPr marL="0" marR="0" marT="0" marB="0" anchor="b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очень 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4" name="Условия предоставления предупреждений о НМУ различной степени"/>
          <p:cNvSpPr txBox="1"/>
          <p:nvPr/>
        </p:nvSpPr>
        <p:spPr>
          <a:xfrm>
            <a:off x="4998720" y="2100262"/>
            <a:ext cx="4732974" cy="34842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Условия предоставления предупреждений о НМУ различной степени </a:t>
            </a:r>
            <a:r>
              <a:rPr sz="1800" i="0"/>
              <a:t> </a:t>
            </a:r>
          </a:p>
        </p:txBody>
      </p:sp>
      <p:graphicFrame>
        <p:nvGraphicFramePr>
          <p:cNvPr id="45" name="Table"/>
          <p:cNvGraphicFramePr/>
          <p:nvPr/>
        </p:nvGraphicFramePr>
        <p:xfrm>
          <a:off x="5019675" y="2430461"/>
          <a:ext cx="4679949" cy="2226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8620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79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65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Степени НМУ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Условия предоставления предупреждений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9855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высокой степени, а также на всех или на подавляющей части постах выполняется условие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1ПДКм.р&lt; СИ &lt; 3ПДКм.р. или СИ ≥ 3ПДКм.р.;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или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очень высокой степени, но на всех или на подавляющей части постах выполняется условие  СИ &lt; 3ПДКм.р.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а также 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6" name="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"/>
          <p:cNvSpPr txBox="1"/>
          <p:nvPr/>
        </p:nvSpPr>
        <p:spPr>
          <a:xfrm>
            <a:off x="5016182" y="4627563"/>
            <a:ext cx="4683762" cy="3157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just"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2751</TotalTime>
  <Words>646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Arial</vt:lpstr>
      <vt:lpstr>Calibri</vt:lpstr>
      <vt:lpstr>Helvetica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Нурай Айгисинова</dc:creator>
  <cp:lastModifiedBy>Corobor4</cp:lastModifiedBy>
  <cp:revision>243</cp:revision>
  <dcterms:modified xsi:type="dcterms:W3CDTF">2025-09-24T08:07:15Z</dcterms:modified>
</cp:coreProperties>
</file>