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35552915"/>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267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24 қыркүйек</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46075"/>
            <a:ext cx="4843496" cy="1862048"/>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ru-RU" sz="1150"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25 </a:t>
            </a:r>
            <a:r>
              <a:rPr lang="kk-KZ" sz="1150" b="1" dirty="0" smtClean="0">
                <a:latin typeface="Times New Roman" panose="02020603050405020304" pitchFamily="18" charset="0"/>
                <a:cs typeface="Times New Roman" panose="02020603050405020304" pitchFamily="18" charset="0"/>
              </a:rPr>
              <a:t>қыркүйек</a:t>
            </a:r>
            <a:r>
              <a:rPr lang="kk-KZ" sz="1150" b="1" dirty="0" smtClean="0">
                <a:solidFill>
                  <a:srgbClr val="000000"/>
                </a:solidFill>
                <a:latin typeface="Times New Roman" pitchFamily="18" charset="0"/>
                <a:cs typeface="Times New Roman" pitchFamily="18" charset="0"/>
              </a:rPr>
              <a:t>ке </a:t>
            </a:r>
            <a:r>
              <a:rPr lang="kk-KZ" altLang="ru-RU" sz="1150" b="1" dirty="0" smtClean="0">
                <a:latin typeface="Times New Roman" pitchFamily="18" charset="0"/>
                <a:cs typeface="Times New Roman" pitchFamily="18" charset="0"/>
              </a:rPr>
              <a:t>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kk-KZ" altLang="ru-RU" sz="1150" b="1" dirty="0" smtClean="0">
                <a:latin typeface="Times New Roman" panose="02020603050405020304" pitchFamily="18" charset="0"/>
                <a:cs typeface="Times New Roman" panose="02020603050405020304" pitchFamily="18" charset="0"/>
              </a:rPr>
              <a:t>24 </a:t>
            </a:r>
            <a:r>
              <a:rPr lang="kk-KZ" sz="1150" b="1" dirty="0" smtClean="0">
                <a:latin typeface="Times New Roman" panose="02020603050405020304" pitchFamily="18" charset="0"/>
                <a:cs typeface="Times New Roman" panose="02020603050405020304" pitchFamily="18" charset="0"/>
              </a:rPr>
              <a:t>қыркүйек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 </a:t>
            </a:r>
            <a:r>
              <a:rPr lang="ru-RU" sz="1150"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25 </a:t>
            </a:r>
            <a:r>
              <a:rPr lang="kk-KZ" sz="1150" b="1" dirty="0" smtClean="0">
                <a:latin typeface="Times New Roman" panose="02020603050405020304" pitchFamily="18" charset="0"/>
                <a:cs typeface="Times New Roman" panose="02020603050405020304" pitchFamily="18" charset="0"/>
              </a:rPr>
              <a:t>қыркүйек</a:t>
            </a:r>
            <a:r>
              <a:rPr lang="kk-KZ" sz="1150" b="1" dirty="0" smtClean="0">
                <a:solidFill>
                  <a:srgbClr val="000000"/>
                </a:solidFill>
                <a:latin typeface="Times New Roman" pitchFamily="18" charset="0"/>
                <a:cs typeface="Times New Roman" pitchFamily="18" charset="0"/>
              </a:rPr>
              <a:t>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150" dirty="0" smtClean="0">
                <a:latin typeface="Times New Roman" panose="02020603050405020304" pitchFamily="18" charset="0"/>
                <a:cs typeface="Times New Roman" panose="02020603050405020304" pitchFamily="18" charset="0"/>
              </a:rPr>
              <a:t>Аздаған </a:t>
            </a:r>
            <a:r>
              <a:rPr lang="kk-KZ" sz="1150" dirty="0">
                <a:latin typeface="Times New Roman" panose="02020603050405020304" pitchFamily="18" charset="0"/>
                <a:cs typeface="Times New Roman" panose="02020603050405020304" pitchFamily="18" charset="0"/>
              </a:rPr>
              <a:t>бұлтты, </a:t>
            </a:r>
            <a:r>
              <a:rPr lang="kk-KZ" sz="1150" dirty="0" smtClean="0">
                <a:latin typeface="Times New Roman" panose="02020603050405020304" pitchFamily="18" charset="0"/>
                <a:cs typeface="Times New Roman" panose="02020603050405020304" pitchFamily="18" charset="0"/>
              </a:rPr>
              <a:t>жауын-шашынсыз. </a:t>
            </a:r>
            <a:r>
              <a:rPr lang="kk-KZ" sz="1150" dirty="0" smtClean="0">
                <a:latin typeface="Times New Roman" panose="02020603050405020304" pitchFamily="18" charset="0"/>
                <a:cs typeface="Times New Roman" panose="02020603050405020304" pitchFamily="18" charset="0"/>
              </a:rPr>
              <a:t>Оңтүстік-батыстан, батыстан </a:t>
            </a:r>
            <a:r>
              <a:rPr lang="kk-KZ" sz="1150" dirty="0" smtClean="0">
                <a:latin typeface="Times New Roman" panose="02020603050405020304" pitchFamily="18" charset="0"/>
                <a:cs typeface="Times New Roman" panose="02020603050405020304" pitchFamily="18" charset="0"/>
              </a:rPr>
              <a:t>жел </a:t>
            </a:r>
            <a:r>
              <a:rPr lang="kk-KZ" sz="1150" dirty="0">
                <a:latin typeface="Times New Roman" panose="02020603050405020304" pitchFamily="18" charset="0"/>
                <a:cs typeface="Times New Roman" panose="02020603050405020304" pitchFamily="18" charset="0"/>
              </a:rPr>
              <a:t>соғады, күші </a:t>
            </a:r>
            <a:r>
              <a:rPr lang="kk-KZ" sz="1150" dirty="0" smtClean="0">
                <a:latin typeface="Times New Roman" panose="02020603050405020304" pitchFamily="18" charset="0"/>
                <a:cs typeface="Times New Roman" panose="02020603050405020304" pitchFamily="18" charset="0"/>
              </a:rPr>
              <a:t>6-11 </a:t>
            </a:r>
            <a:r>
              <a:rPr lang="kk-KZ" sz="1150" dirty="0">
                <a:latin typeface="Times New Roman" panose="02020603050405020304" pitchFamily="18" charset="0"/>
                <a:cs typeface="Times New Roman" panose="02020603050405020304" pitchFamily="18" charset="0"/>
              </a:rPr>
              <a:t>м/с. Ауа температурасы түнде </a:t>
            </a:r>
            <a:r>
              <a:rPr lang="kk-KZ" sz="1150" dirty="0" smtClean="0">
                <a:latin typeface="Times New Roman" panose="02020603050405020304" pitchFamily="18" charset="0"/>
                <a:cs typeface="Times New Roman" panose="02020603050405020304" pitchFamily="18" charset="0"/>
              </a:rPr>
              <a:t>12-14, </a:t>
            </a:r>
            <a:r>
              <a:rPr lang="kk-KZ" sz="1150">
                <a:latin typeface="Times New Roman" panose="02020603050405020304" pitchFamily="18" charset="0"/>
                <a:cs typeface="Times New Roman" panose="02020603050405020304" pitchFamily="18" charset="0"/>
              </a:rPr>
              <a:t>күндіз </a:t>
            </a:r>
            <a:r>
              <a:rPr lang="kk-KZ" sz="1150" smtClean="0">
                <a:latin typeface="Times New Roman" panose="02020603050405020304" pitchFamily="18" charset="0"/>
                <a:cs typeface="Times New Roman" panose="02020603050405020304" pitchFamily="18" charset="0"/>
              </a:rPr>
              <a:t>26-28 </a:t>
            </a:r>
            <a:r>
              <a:rPr lang="kk-KZ" sz="1150" dirty="0">
                <a:latin typeface="Times New Roman" panose="02020603050405020304" pitchFamily="18" charset="0"/>
                <a:cs typeface="Times New Roman" panose="02020603050405020304" pitchFamily="18" charset="0"/>
              </a:rPr>
              <a:t>градус жылы болады</a:t>
            </a:r>
            <a:r>
              <a:rPr lang="kk-KZ" sz="1150" dirty="0" smtClean="0">
                <a:latin typeface="Times New Roman" panose="02020603050405020304" pitchFamily="18" charset="0"/>
                <a:cs typeface="Times New Roman" panose="02020603050405020304" pitchFamily="18" charset="0"/>
              </a:rPr>
              <a:t>.</a:t>
            </a:r>
          </a:p>
          <a:p>
            <a:pPr algn="ctr"/>
            <a:r>
              <a:rPr lang="kk-KZ" sz="1150" b="1" dirty="0" smtClean="0">
                <a:latin typeface="Times New Roman" panose="02020603050405020304" pitchFamily="18" charset="0"/>
                <a:cs typeface="Times New Roman" panose="02020603050405020304" pitchFamily="18" charset="0"/>
              </a:rPr>
              <a:t>26 </a:t>
            </a:r>
            <a:r>
              <a:rPr lang="kk-KZ" sz="1150" b="1" dirty="0" smtClean="0">
                <a:latin typeface="Times New Roman" panose="02020603050405020304" pitchFamily="18" charset="0"/>
                <a:cs typeface="Times New Roman" panose="02020603050405020304" pitchFamily="18" charset="0"/>
              </a:rPr>
              <a:t>қыркүйекке</a:t>
            </a:r>
            <a:endParaRPr lang="kk-KZ" altLang="ru-RU" sz="1150" b="1" dirty="0" smtClean="0">
              <a:solidFill>
                <a:srgbClr val="000000"/>
              </a:solidFill>
              <a:latin typeface="Times New Roman" pitchFamily="18" charset="0"/>
              <a:cs typeface="Times New Roman" pitchFamily="18" charset="0"/>
            </a:endParaRPr>
          </a:p>
          <a:p>
            <a:pPr algn="ctr"/>
            <a:r>
              <a:rPr lang="ru-RU" sz="1150" b="1" dirty="0" smtClean="0">
                <a:solidFill>
                  <a:srgbClr val="000000"/>
                </a:solidFill>
                <a:latin typeface="Times New Roman" pitchFamily="18" charset="0"/>
                <a:cs typeface="Times New Roman" pitchFamily="18" charset="0"/>
              </a:rPr>
              <a:t>2025 </a:t>
            </a:r>
            <a:r>
              <a:rPr lang="ru-RU" sz="1150" b="1" dirty="0">
                <a:solidFill>
                  <a:srgbClr val="000000"/>
                </a:solidFill>
                <a:latin typeface="Times New Roman" pitchFamily="18" charset="0"/>
                <a:cs typeface="Times New Roman" pitchFamily="18" charset="0"/>
              </a:rPr>
              <a:t>ж. </a:t>
            </a:r>
            <a:r>
              <a:rPr lang="kk-KZ" sz="1150" b="1" dirty="0" smtClean="0">
                <a:latin typeface="Times New Roman" panose="02020603050405020304" pitchFamily="18" charset="0"/>
                <a:cs typeface="Times New Roman" panose="02020603050405020304" pitchFamily="18" charset="0"/>
              </a:rPr>
              <a:t>25 </a:t>
            </a:r>
            <a:r>
              <a:rPr lang="kk-KZ" sz="1150" b="1" dirty="0">
                <a:latin typeface="Times New Roman" panose="02020603050405020304" pitchFamily="18" charset="0"/>
                <a:cs typeface="Times New Roman" panose="02020603050405020304" pitchFamily="18" charset="0"/>
              </a:rPr>
              <a:t>қыркүйек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20-дан </a:t>
            </a:r>
            <a:r>
              <a:rPr lang="ru-RU" sz="1150" b="1" dirty="0" err="1">
                <a:solidFill>
                  <a:srgbClr val="000000"/>
                </a:solidFill>
                <a:latin typeface="Times New Roman" pitchFamily="18" charset="0"/>
                <a:cs typeface="Times New Roman" pitchFamily="18" charset="0"/>
              </a:rPr>
              <a:t>бастап</a:t>
            </a:r>
            <a:r>
              <a:rPr lang="ru-RU" sz="1150" b="1" dirty="0">
                <a:solidFill>
                  <a:srgbClr val="000000"/>
                </a:solidFill>
                <a:latin typeface="Times New Roman" pitchFamily="18" charset="0"/>
                <a:cs typeface="Times New Roman" pitchFamily="18" charset="0"/>
              </a:rPr>
              <a:t> </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26</a:t>
            </a:r>
            <a:r>
              <a:rPr lang="kk-KZ"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қыркүйек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08-ге </a:t>
            </a:r>
            <a:r>
              <a:rPr lang="ru-RU" sz="1150" b="1" dirty="0" err="1" smtClean="0">
                <a:solidFill>
                  <a:srgbClr val="000000"/>
                </a:solidFill>
                <a:latin typeface="Times New Roman" pitchFamily="18" charset="0"/>
                <a:cs typeface="Times New Roman" pitchFamily="18" charset="0"/>
              </a:rPr>
              <a:t>дейін</a:t>
            </a:r>
            <a:endParaRPr lang="ru-RU" sz="1150" b="1" dirty="0" smtClean="0">
              <a:solidFill>
                <a:srgbClr val="000000"/>
              </a:solidFill>
              <a:latin typeface="Times New Roman" pitchFamily="18" charset="0"/>
              <a:cs typeface="Times New Roman" pitchFamily="18" charset="0"/>
            </a:endParaRPr>
          </a:p>
          <a:p>
            <a:pPr algn="just"/>
            <a:r>
              <a:rPr lang="kk-KZ" sz="1150" dirty="0" smtClean="0">
                <a:latin typeface="Times New Roman" panose="02020603050405020304" pitchFamily="18" charset="0"/>
                <a:cs typeface="Times New Roman" panose="02020603050405020304" pitchFamily="18" charset="0"/>
              </a:rPr>
              <a:t>Көшпелі бұлтты</a:t>
            </a:r>
            <a:r>
              <a:rPr lang="kk-KZ" sz="1150" dirty="0">
                <a:latin typeface="Times New Roman" panose="02020603050405020304" pitchFamily="18" charset="0"/>
                <a:cs typeface="Times New Roman" panose="02020603050405020304" pitchFamily="18" charset="0"/>
              </a:rPr>
              <a:t>, </a:t>
            </a:r>
            <a:r>
              <a:rPr lang="kk-KZ" sz="1150" dirty="0" smtClean="0">
                <a:latin typeface="Times New Roman" panose="02020603050405020304" pitchFamily="18" charset="0"/>
                <a:cs typeface="Times New Roman" panose="02020603050405020304" pitchFamily="18" charset="0"/>
              </a:rPr>
              <a:t>жауын-шашынсыз. </a:t>
            </a:r>
            <a:r>
              <a:rPr lang="kk-KZ" sz="1150" dirty="0" smtClean="0">
                <a:latin typeface="Times New Roman" panose="02020603050405020304" pitchFamily="18" charset="0"/>
                <a:cs typeface="Times New Roman" panose="02020603050405020304" pitchFamily="18" charset="0"/>
              </a:rPr>
              <a:t>Сол</a:t>
            </a:r>
            <a:r>
              <a:rPr lang="kk-KZ" sz="1150" dirty="0" smtClean="0">
                <a:latin typeface="Times New Roman" panose="02020603050405020304" pitchFamily="18" charset="0"/>
                <a:cs typeface="Times New Roman" panose="02020603050405020304" pitchFamily="18" charset="0"/>
              </a:rPr>
              <a:t>түстік-батыстан </a:t>
            </a:r>
            <a:r>
              <a:rPr lang="kk-KZ" sz="1150" dirty="0" smtClean="0">
                <a:latin typeface="Times New Roman" panose="02020603050405020304" pitchFamily="18" charset="0"/>
                <a:cs typeface="Times New Roman" panose="02020603050405020304" pitchFamily="18" charset="0"/>
              </a:rPr>
              <a:t>жел соғады, күші 2-7 м/с</a:t>
            </a:r>
            <a:r>
              <a:rPr lang="kk-KZ" sz="1150" dirty="0">
                <a:latin typeface="Times New Roman" panose="02020603050405020304" pitchFamily="18" charset="0"/>
                <a:cs typeface="Times New Roman" panose="02020603050405020304" pitchFamily="18" charset="0"/>
              </a:rPr>
              <a:t>. Ауа температурасы </a:t>
            </a:r>
            <a:r>
              <a:rPr lang="kk-KZ" sz="1150" dirty="0" smtClean="0">
                <a:latin typeface="Times New Roman" panose="02020603050405020304" pitchFamily="18" charset="0"/>
                <a:cs typeface="Times New Roman" panose="02020603050405020304" pitchFamily="18" charset="0"/>
              </a:rPr>
              <a:t>8-10 </a:t>
            </a:r>
            <a:r>
              <a:rPr lang="kk-KZ" sz="1150" dirty="0" smtClean="0">
                <a:latin typeface="Times New Roman" panose="02020603050405020304" pitchFamily="18" charset="0"/>
                <a:cs typeface="Times New Roman" panose="02020603050405020304" pitchFamily="18" charset="0"/>
              </a:rPr>
              <a:t>градус </a:t>
            </a:r>
            <a:r>
              <a:rPr lang="kk-KZ" sz="1150" dirty="0">
                <a:latin typeface="Times New Roman" panose="02020603050405020304" pitchFamily="18" charset="0"/>
                <a:cs typeface="Times New Roman" panose="02020603050405020304" pitchFamily="18" charset="0"/>
              </a:rPr>
              <a:t>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25955221"/>
              </p:ext>
            </p:extLst>
          </p:nvPr>
        </p:nvGraphicFramePr>
        <p:xfrm>
          <a:off x="5009368" y="4017596"/>
          <a:ext cx="4667576" cy="2161912"/>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9152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smtClean="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1925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385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185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0,924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0,077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0,213</a:t>
                      </a:r>
                      <a:endParaRPr lang="ru-RU" sz="1000" b="0" i="0" u="none" strike="noStrike" dirty="0" smtClean="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24 </a:t>
            </a:r>
            <a:r>
              <a:rPr lang="kk-KZ" altLang="ru-RU" sz="1200" b="1" dirty="0">
                <a:latin typeface="Times New Roman" panose="02020603050405020304" pitchFamily="18" charset="0"/>
                <a:cs typeface="Times New Roman" panose="02020603050405020304" pitchFamily="18" charset="0"/>
              </a:rPr>
              <a:t>қыркүйектегі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40322" y="2215611"/>
            <a:ext cx="4728063"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25 </a:t>
            </a:r>
            <a:r>
              <a:rPr lang="kk-KZ" sz="1150" dirty="0" smtClean="0">
                <a:solidFill>
                  <a:schemeClr val="tx1"/>
                </a:solidFill>
                <a:latin typeface="Times New Roman" panose="02020603050405020304" pitchFamily="18" charset="0"/>
                <a:cs typeface="Times New Roman" panose="02020603050405020304" pitchFamily="18" charset="0"/>
              </a:rPr>
              <a:t>қыркүйекте,</a:t>
            </a:r>
            <a:r>
              <a:rPr lang="ru-RU" sz="1150" dirty="0" smtClean="0">
                <a:solidFill>
                  <a:schemeClr val="tx1"/>
                </a:solidFill>
                <a:latin typeface="Times New Roman" panose="02020603050405020304" pitchFamily="18" charset="0"/>
                <a:cs typeface="Times New Roman" panose="02020603050405020304" pitchFamily="18" charset="0"/>
              </a:rPr>
              <a:t> </a:t>
            </a:r>
            <a:r>
              <a:rPr lang="kk-KZ" sz="1150" dirty="0" smtClean="0">
                <a:solidFill>
                  <a:schemeClr val="tx1"/>
                </a:solidFill>
                <a:latin typeface="Times New Roman" panose="02020603050405020304" pitchFamily="18" charset="0"/>
                <a:cs typeface="Times New Roman" panose="02020603050405020304" pitchFamily="18" charset="0"/>
              </a:rPr>
              <a:t>26 </a:t>
            </a:r>
            <a:r>
              <a:rPr lang="kk-KZ" sz="1150" dirty="0" smtClean="0">
                <a:solidFill>
                  <a:schemeClr val="tx1"/>
                </a:solidFill>
                <a:latin typeface="Times New Roman" panose="02020603050405020304" pitchFamily="18" charset="0"/>
                <a:cs typeface="Times New Roman" panose="02020603050405020304" pitchFamily="18" charset="0"/>
              </a:rPr>
              <a:t>қыркүйек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жиналуына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көтеріңкі</a:t>
            </a:r>
            <a:r>
              <a:rPr lang="ru-RU" altLang="en-US" sz="1200" dirty="0" smtClean="0">
                <a:solidFill>
                  <a:srgbClr val="000000"/>
                </a:solidFill>
                <a:latin typeface="Times New Roman" panose="02020603050405020304" pitchFamily="18" charset="0"/>
              </a:rPr>
              <a:t>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6900" y="314634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Аманжолқызы А./</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36070</TotalTime>
  <Words>519</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6059</cp:revision>
  <cp:lastPrinted>2021-07-01T07:38:07Z</cp:lastPrinted>
  <dcterms:created xsi:type="dcterms:W3CDTF">2018-03-27T06:03:00Z</dcterms:created>
  <dcterms:modified xsi:type="dcterms:W3CDTF">2025-09-24T08:18:41Z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