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798"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310628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25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26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algn="just"/>
            <a:r>
              <a:rPr lang="kk-KZ" altLang="ru-RU" sz="1200" dirty="0">
                <a:solidFill>
                  <a:prstClr val="black"/>
                </a:solidFill>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a:t>
            </a:r>
            <a:r>
              <a:rPr lang="kk-KZ" altLang="ru-RU" sz="1200" dirty="0" smtClean="0">
                <a:solidFill>
                  <a:prstClr val="black"/>
                </a:solidFill>
                <a:latin typeface="Times New Roman" panose="02020603050405020304" pitchFamily="18" charset="0"/>
                <a:cs typeface="Times New Roman" panose="02020603050405020304" pitchFamily="18" charset="0"/>
              </a:rPr>
              <a:t>3-8 м/с</a:t>
            </a:r>
            <a:r>
              <a:rPr lang="kk-KZ" altLang="ru-RU" sz="1200" dirty="0">
                <a:solidFill>
                  <a:prstClr val="black"/>
                </a:solidFill>
                <a:latin typeface="Times New Roman" panose="02020603050405020304" pitchFamily="18" charset="0"/>
                <a:cs typeface="Times New Roman" panose="02020603050405020304" pitchFamily="18" charset="0"/>
              </a:rPr>
              <a:t>. Ауа температурасы түнде 9-11, күндіз </a:t>
            </a:r>
            <a:r>
              <a:rPr lang="kk-KZ" altLang="ru-RU" sz="1200" dirty="0" smtClean="0">
                <a:solidFill>
                  <a:prstClr val="black"/>
                </a:solidFill>
                <a:latin typeface="Times New Roman" panose="02020603050405020304" pitchFamily="18" charset="0"/>
                <a:cs typeface="Times New Roman" panose="02020603050405020304" pitchFamily="18" charset="0"/>
              </a:rPr>
              <a:t>18-20 </a:t>
            </a:r>
            <a:r>
              <a:rPr lang="kk-KZ" altLang="ru-RU" sz="1200" dirty="0">
                <a:solidFill>
                  <a:prstClr val="black"/>
                </a:solidFill>
                <a:latin typeface="Times New Roman" panose="02020603050405020304" pitchFamily="18" charset="0"/>
                <a:cs typeface="Times New Roman" panose="02020603050405020304" pitchFamily="18" charset="0"/>
              </a:rPr>
              <a:t>градус жылы</a:t>
            </a:r>
            <a:r>
              <a:rPr lang="kk-KZ" altLang="ru-RU" sz="1200" dirty="0" smtClean="0">
                <a:solidFill>
                  <a:prstClr val="black"/>
                </a:solidFill>
                <a:latin typeface="Times New Roman" panose="02020603050405020304" pitchFamily="18" charset="0"/>
                <a:cs typeface="Times New Roman" panose="02020603050405020304" pitchFamily="18" charset="0"/>
              </a:rPr>
              <a:t>.</a:t>
            </a:r>
          </a:p>
          <a:p>
            <a:pPr lvl="0" algn="just"/>
            <a:endParaRPr lang="kk-KZ" altLang="ru-RU" sz="1200" dirty="0">
              <a:solidFill>
                <a:prstClr val="black"/>
              </a:solidFill>
              <a:latin typeface="Times New Roman" panose="02020603050405020304" pitchFamily="18" charset="0"/>
              <a:cs typeface="Times New Roman" panose="02020603050405020304" pitchFamily="18" charset="0"/>
            </a:endParaRPr>
          </a:p>
          <a:p>
            <a:pPr lvl="0" algn="ctr"/>
            <a:r>
              <a:rPr lang="kk-KZ" altLang="ru-RU" sz="1150" b="1" dirty="0">
                <a:solidFill>
                  <a:prstClr val="black"/>
                </a:solidFill>
                <a:latin typeface="Times New Roman" panose="02020603050405020304" pitchFamily="18" charset="0"/>
                <a:cs typeface="Times New Roman" panose="02020603050405020304" pitchFamily="18" charset="0"/>
              </a:rPr>
              <a:t>27 </a:t>
            </a:r>
            <a:r>
              <a:rPr lang="ru-RU" altLang="ru-RU" sz="1150" b="1" dirty="0" err="1">
                <a:solidFill>
                  <a:prstClr val="black"/>
                </a:solidFill>
                <a:latin typeface="Times New Roman" panose="02020603050405020304" pitchFamily="18" charset="0"/>
                <a:cs typeface="Times New Roman" panose="02020603050405020304" pitchFamily="18" charset="0"/>
              </a:rPr>
              <a:t>қыркүйекке</a:t>
            </a:r>
            <a:r>
              <a:rPr lang="ru-RU" altLang="ru-RU" sz="1150" b="1" dirty="0">
                <a:solidFill>
                  <a:prstClr val="black"/>
                </a:solidFill>
                <a:latin typeface="Times New Roman" panose="02020603050405020304" pitchFamily="18" charset="0"/>
                <a:cs typeface="Times New Roman" panose="02020603050405020304" pitchFamily="18" charset="0"/>
              </a:rPr>
              <a:t> 2025 </a:t>
            </a:r>
            <a:r>
              <a:rPr lang="ru-RU" altLang="ru-RU" sz="1150" b="1" dirty="0" err="1">
                <a:solidFill>
                  <a:prstClr val="black"/>
                </a:solidFill>
                <a:latin typeface="Times New Roman" panose="02020603050405020304" pitchFamily="18" charset="0"/>
                <a:cs typeface="Times New Roman" panose="02020603050405020304" pitchFamily="18" charset="0"/>
              </a:rPr>
              <a:t>жылғы</a:t>
            </a:r>
            <a:r>
              <a:rPr lang="ru-RU" altLang="ru-RU" sz="1150" dirty="0">
                <a:solidFill>
                  <a:prstClr val="black"/>
                </a:solidFill>
                <a:latin typeface="Times New Roman" pitchFamily="18" charset="0"/>
                <a:cs typeface="Times New Roman" pitchFamily="18" charset="0"/>
              </a:rPr>
              <a:t> </a:t>
            </a:r>
          </a:p>
          <a:p>
            <a:pPr lvl="0" algn="ctr"/>
            <a:r>
              <a:rPr lang="ru-RU" altLang="ru-RU" sz="1100" b="1" dirty="0">
                <a:solidFill>
                  <a:prstClr val="black"/>
                </a:solidFill>
                <a:latin typeface="Times New Roman" panose="02020603050405020304" pitchFamily="18" charset="0"/>
                <a:cs typeface="Times New Roman" panose="02020603050405020304" pitchFamily="18" charset="0"/>
              </a:rPr>
              <a:t>2025 </a:t>
            </a:r>
            <a:r>
              <a:rPr lang="ru-RU" sz="1150" b="1" dirty="0">
                <a:solidFill>
                  <a:prstClr val="black"/>
                </a:solidFill>
                <a:latin typeface="Times New Roman" panose="02020603050405020304" pitchFamily="18" charset="0"/>
                <a:cs typeface="Times New Roman" panose="02020603050405020304" pitchFamily="18" charset="0"/>
              </a:rPr>
              <a:t>ж</a:t>
            </a:r>
            <a:r>
              <a:rPr lang="kk-KZ" sz="1150" b="1" dirty="0">
                <a:solidFill>
                  <a:prstClr val="black"/>
                </a:solidFill>
                <a:latin typeface="Times New Roman" panose="02020603050405020304" pitchFamily="18" charset="0"/>
                <a:cs typeface="Times New Roman" panose="02020603050405020304" pitchFamily="18" charset="0"/>
              </a:rPr>
              <a:t>. 26 қыркүйек </a:t>
            </a:r>
            <a:r>
              <a:rPr lang="ru-RU" sz="1150" b="1" dirty="0" err="1">
                <a:solidFill>
                  <a:prstClr val="black"/>
                </a:solidFill>
                <a:latin typeface="Times New Roman" panose="02020603050405020304" pitchFamily="18" charset="0"/>
                <a:cs typeface="Times New Roman" panose="02020603050405020304" pitchFamily="18" charset="0"/>
              </a:rPr>
              <a:t>сағ</a:t>
            </a:r>
            <a:r>
              <a:rPr lang="ru-RU" sz="1150" b="1" dirty="0">
                <a:solidFill>
                  <a:prstClr val="black"/>
                </a:solidFill>
                <a:latin typeface="Times New Roman" panose="02020603050405020304" pitchFamily="18" charset="0"/>
                <a:cs typeface="Times New Roman" panose="02020603050405020304" pitchFamily="18" charset="0"/>
              </a:rPr>
              <a:t>. 20-дан </a:t>
            </a:r>
            <a:r>
              <a:rPr lang="ru-RU" sz="1150" b="1" dirty="0" err="1">
                <a:solidFill>
                  <a:prstClr val="black"/>
                </a:solidFill>
                <a:latin typeface="Times New Roman" panose="02020603050405020304" pitchFamily="18" charset="0"/>
                <a:cs typeface="Times New Roman" panose="02020603050405020304" pitchFamily="18" charset="0"/>
              </a:rPr>
              <a:t>бастап</a:t>
            </a:r>
            <a:r>
              <a:rPr lang="ru-RU" sz="1150" b="1" dirty="0">
                <a:solidFill>
                  <a:prstClr val="black"/>
                </a:solidFill>
                <a:latin typeface="Times New Roman" panose="02020603050405020304" pitchFamily="18" charset="0"/>
                <a:cs typeface="Times New Roman" panose="02020603050405020304" pitchFamily="18" charset="0"/>
              </a:rPr>
              <a:t> 27 </a:t>
            </a:r>
            <a:r>
              <a:rPr lang="ru-RU" altLang="ru-RU" sz="1150" b="1" dirty="0" err="1">
                <a:solidFill>
                  <a:prstClr val="black"/>
                </a:solidFill>
                <a:latin typeface="Times New Roman" panose="02020603050405020304" pitchFamily="18" charset="0"/>
                <a:cs typeface="Times New Roman" panose="02020603050405020304" pitchFamily="18" charset="0"/>
              </a:rPr>
              <a:t>қыркүйек</a:t>
            </a:r>
            <a:r>
              <a:rPr lang="ru-RU" altLang="ru-RU" sz="1150" b="1" dirty="0">
                <a:solidFill>
                  <a:prstClr val="black"/>
                </a:solidFill>
                <a:latin typeface="Times New Roman" panose="02020603050405020304" pitchFamily="18" charset="0"/>
                <a:cs typeface="Times New Roman" panose="02020603050405020304" pitchFamily="18" charset="0"/>
              </a:rPr>
              <a:t> </a:t>
            </a:r>
            <a:r>
              <a:rPr lang="ru-RU" sz="1150" b="1" dirty="0" err="1">
                <a:solidFill>
                  <a:prstClr val="black"/>
                </a:solidFill>
                <a:latin typeface="Times New Roman" panose="02020603050405020304" pitchFamily="18" charset="0"/>
                <a:cs typeface="Times New Roman" panose="02020603050405020304" pitchFamily="18" charset="0"/>
              </a:rPr>
              <a:t>сағ</a:t>
            </a:r>
            <a:r>
              <a:rPr lang="ru-RU" sz="1150" b="1" dirty="0">
                <a:solidFill>
                  <a:prstClr val="black"/>
                </a:solidFill>
                <a:latin typeface="Times New Roman" panose="02020603050405020304" pitchFamily="18" charset="0"/>
                <a:cs typeface="Times New Roman" panose="02020603050405020304" pitchFamily="18" charset="0"/>
              </a:rPr>
              <a:t>. 08-ге </a:t>
            </a:r>
            <a:r>
              <a:rPr lang="ru-RU" sz="1150" b="1" dirty="0" err="1">
                <a:solidFill>
                  <a:prstClr val="black"/>
                </a:solidFill>
                <a:latin typeface="Times New Roman" panose="02020603050405020304" pitchFamily="18" charset="0"/>
                <a:cs typeface="Times New Roman" panose="02020603050405020304" pitchFamily="18" charset="0"/>
              </a:rPr>
              <a:t>дейін</a:t>
            </a:r>
            <a:endParaRPr lang="ru-RU" sz="1150" b="1" dirty="0">
              <a:solidFill>
                <a:prstClr val="black"/>
              </a:solidFill>
              <a:latin typeface="Times New Roman" panose="02020603050405020304" pitchFamily="18" charset="0"/>
              <a:cs typeface="Times New Roman" panose="02020603050405020304" pitchFamily="18" charset="0"/>
            </a:endParaRPr>
          </a:p>
          <a:p>
            <a:pPr lvl="0" algn="just"/>
            <a:r>
              <a:rPr lang="ru-RU" sz="1150" dirty="0" err="1">
                <a:solidFill>
                  <a:prstClr val="black"/>
                </a:solidFill>
                <a:latin typeface="Times New Roman" panose="02020603050405020304" pitchFamily="18" charset="0"/>
                <a:cs typeface="Times New Roman" panose="02020603050405020304" pitchFamily="18" charset="0"/>
              </a:rPr>
              <a:t>Көшпелі</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бұлтты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жауын-шашынсыз</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Оңтүстік-батыстан</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жел</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соғады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күші</a:t>
            </a:r>
            <a:r>
              <a:rPr lang="ru-RU" sz="1150" dirty="0">
                <a:solidFill>
                  <a:prstClr val="black"/>
                </a:solidFill>
                <a:latin typeface="Times New Roman" panose="02020603050405020304" pitchFamily="18" charset="0"/>
                <a:cs typeface="Times New Roman" panose="02020603050405020304" pitchFamily="18" charset="0"/>
              </a:rPr>
              <a:t> 9-14 м/с. </a:t>
            </a:r>
            <a:r>
              <a:rPr lang="ru-RU" sz="1150" dirty="0" err="1">
                <a:solidFill>
                  <a:prstClr val="black"/>
                </a:solidFill>
                <a:latin typeface="Times New Roman" panose="02020603050405020304" pitchFamily="18" charset="0"/>
                <a:cs typeface="Times New Roman" panose="02020603050405020304" pitchFamily="18" charset="0"/>
              </a:rPr>
              <a:t>Ауа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температурасы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smtClean="0">
                <a:solidFill>
                  <a:prstClr val="black"/>
                </a:solidFill>
                <a:latin typeface="Times New Roman" panose="02020603050405020304" pitchFamily="18" charset="0"/>
                <a:cs typeface="Times New Roman" panose="02020603050405020304" pitchFamily="18" charset="0"/>
              </a:rPr>
              <a:t>10-12 </a:t>
            </a:r>
            <a:r>
              <a:rPr lang="ru-RU" sz="1150" dirty="0">
                <a:solidFill>
                  <a:prstClr val="black"/>
                </a:solidFill>
                <a:latin typeface="Times New Roman" panose="02020603050405020304" pitchFamily="18" charset="0"/>
                <a:cs typeface="Times New Roman" panose="02020603050405020304" pitchFamily="18" charset="0"/>
              </a:rPr>
              <a:t>градус </a:t>
            </a:r>
            <a:r>
              <a:rPr lang="ru-RU" sz="1150" dirty="0" err="1">
                <a:solidFill>
                  <a:prstClr val="black"/>
                </a:solidFill>
                <a:latin typeface="Times New Roman" panose="02020603050405020304" pitchFamily="18" charset="0"/>
                <a:cs typeface="Times New Roman" panose="02020603050405020304" pitchFamily="18" charset="0"/>
              </a:rPr>
              <a:t>жылы</a:t>
            </a:r>
            <a:r>
              <a:rPr lang="ru-RU" sz="1150" dirty="0">
                <a:solidFill>
                  <a:prstClr val="black"/>
                </a:solidFill>
                <a:latin typeface="Times New Roman" panose="02020603050405020304" pitchFamily="18" charset="0"/>
                <a:cs typeface="Times New Roman" panose="02020603050405020304" pitchFamily="18" charset="0"/>
              </a:rPr>
              <a:t>.</a:t>
            </a:r>
            <a:endParaRPr lang="ru-RU" sz="1150" dirty="0">
              <a:solidFill>
                <a:prstClr val="black"/>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0629932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870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0,174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0,007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27330</TotalTime>
  <Words>545</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4957</cp:revision>
  <cp:lastPrinted>2021-07-01T07:38:07Z</cp:lastPrinted>
  <dcterms:created xsi:type="dcterms:W3CDTF">2018-03-27T06:03:00Z</dcterms:created>
  <dcterms:modified xsi:type="dcterms:W3CDTF">2025-09-25T07:26:46Z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